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58" r:id="rId7"/>
    <p:sldId id="259" r:id="rId8"/>
    <p:sldId id="261" r:id="rId9"/>
    <p:sldId id="270" r:id="rId10"/>
    <p:sldId id="269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BC88"/>
    <a:srgbClr val="151E36"/>
    <a:srgbClr val="E5D0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ka Ton" userId="938bcb5c-c833-4530-b32d-c50634a663de" providerId="ADAL" clId="{C637534C-7479-425B-8081-FB0B3851ED63}"/>
    <pc:docChg chg="modSld">
      <pc:chgData name="Jessika Ton" userId="938bcb5c-c833-4530-b32d-c50634a663de" providerId="ADAL" clId="{C637534C-7479-425B-8081-FB0B3851ED63}" dt="2024-04-17T07:49:47.263" v="116" actId="20577"/>
      <pc:docMkLst>
        <pc:docMk/>
      </pc:docMkLst>
      <pc:sldChg chg="modSp mod">
        <pc:chgData name="Jessika Ton" userId="938bcb5c-c833-4530-b32d-c50634a663de" providerId="ADAL" clId="{C637534C-7479-425B-8081-FB0B3851ED63}" dt="2024-04-17T07:42:33.671" v="62" actId="20577"/>
        <pc:sldMkLst>
          <pc:docMk/>
          <pc:sldMk cId="1597408816" sldId="258"/>
        </pc:sldMkLst>
      </pc:sldChg>
      <pc:sldChg chg="modSp mod">
        <pc:chgData name="Jessika Ton" userId="938bcb5c-c833-4530-b32d-c50634a663de" providerId="ADAL" clId="{C637534C-7479-425B-8081-FB0B3851ED63}" dt="2024-04-17T07:49:47.263" v="116" actId="20577"/>
        <pc:sldMkLst>
          <pc:docMk/>
          <pc:sldMk cId="118427511" sldId="259"/>
        </pc:sldMkLst>
      </pc:sldChg>
    </pc:docChg>
  </pc:docChgLst>
  <pc:docChgLst>
    <pc:chgData name="Jessika Ton" userId="938bcb5c-c833-4530-b32d-c50634a663de" providerId="ADAL" clId="{215B0ED0-8250-466A-A5E8-65009EE135B9}"/>
    <pc:docChg chg="modSld">
      <pc:chgData name="Jessika Ton" userId="938bcb5c-c833-4530-b32d-c50634a663de" providerId="ADAL" clId="{215B0ED0-8250-466A-A5E8-65009EE135B9}" dt="2025-02-25T09:06:49.659" v="139" actId="20577"/>
      <pc:docMkLst>
        <pc:docMk/>
      </pc:docMkLst>
      <pc:sldChg chg="modSp mod">
        <pc:chgData name="Jessika Ton" userId="938bcb5c-c833-4530-b32d-c50634a663de" providerId="ADAL" clId="{215B0ED0-8250-466A-A5E8-65009EE135B9}" dt="2025-02-25T09:05:25.209" v="34" actId="20577"/>
        <pc:sldMkLst>
          <pc:docMk/>
          <pc:sldMk cId="1597408816" sldId="258"/>
        </pc:sldMkLst>
        <pc:spChg chg="mod">
          <ac:chgData name="Jessika Ton" userId="938bcb5c-c833-4530-b32d-c50634a663de" providerId="ADAL" clId="{215B0ED0-8250-466A-A5E8-65009EE135B9}" dt="2025-02-25T09:05:25.209" v="34" actId="20577"/>
          <ac:spMkLst>
            <pc:docMk/>
            <pc:sldMk cId="1597408816" sldId="258"/>
            <ac:spMk id="11" creationId="{9338AA95-006B-4214-AA0F-313B58DF40F9}"/>
          </ac:spMkLst>
        </pc:spChg>
      </pc:sldChg>
      <pc:sldChg chg="modSp mod">
        <pc:chgData name="Jessika Ton" userId="938bcb5c-c833-4530-b32d-c50634a663de" providerId="ADAL" clId="{215B0ED0-8250-466A-A5E8-65009EE135B9}" dt="2025-02-25T09:06:49.659" v="139" actId="20577"/>
        <pc:sldMkLst>
          <pc:docMk/>
          <pc:sldMk cId="118427511" sldId="259"/>
        </pc:sldMkLst>
        <pc:spChg chg="mod">
          <ac:chgData name="Jessika Ton" userId="938bcb5c-c833-4530-b32d-c50634a663de" providerId="ADAL" clId="{215B0ED0-8250-466A-A5E8-65009EE135B9}" dt="2025-02-25T09:06:49.659" v="139" actId="20577"/>
          <ac:spMkLst>
            <pc:docMk/>
            <pc:sldMk cId="118427511" sldId="259"/>
            <ac:spMk id="2" creationId="{AB0E1308-E6BD-4F63-87B2-0AC7C03BBB7D}"/>
          </ac:spMkLst>
        </pc:spChg>
      </pc:sldChg>
    </pc:docChg>
  </pc:docChgLst>
  <pc:docChgLst>
    <pc:chgData name="Jessika Ton" userId="938bcb5c-c833-4530-b32d-c50634a663de" providerId="ADAL" clId="{6190C661-E3AC-4B0D-B78B-36DEA244D2A8}"/>
    <pc:docChg chg="undo custSel modSld">
      <pc:chgData name="Jessika Ton" userId="938bcb5c-c833-4530-b32d-c50634a663de" providerId="ADAL" clId="{6190C661-E3AC-4B0D-B78B-36DEA244D2A8}" dt="2024-05-31T06:34:01.001" v="208" actId="20577"/>
      <pc:docMkLst>
        <pc:docMk/>
      </pc:docMkLst>
      <pc:sldChg chg="modSp mod">
        <pc:chgData name="Jessika Ton" userId="938bcb5c-c833-4530-b32d-c50634a663de" providerId="ADAL" clId="{6190C661-E3AC-4B0D-B78B-36DEA244D2A8}" dt="2024-05-31T06:34:01.001" v="208" actId="20577"/>
        <pc:sldMkLst>
          <pc:docMk/>
          <pc:sldMk cId="220558463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2DA298-629F-411F-AF3B-9C683FD64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F17ADC9-94C5-4C1D-B581-08ED74EBA8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83606D5-EA89-4C11-AAFA-8B7206E0F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3472-B01E-4A0E-9901-121EEDF324A7}" type="datetimeFigureOut">
              <a:rPr lang="sv-SE" smtClean="0"/>
              <a:t>2025-02-25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3893852-F472-44BB-87DA-CF306A69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8406CDB-4DEA-4D6D-9EEE-6808EC1C7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757D1-D3D0-4CC6-B4E2-9FAED47499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0112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A1DE28-9991-4E9A-9C68-39E87120F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FB8D99A7-A16A-4CAD-BC2C-5B1EE79D6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8CD74F7-9C3D-4585-BF6C-D92C59838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3472-B01E-4A0E-9901-121EEDF324A7}" type="datetimeFigureOut">
              <a:rPr lang="sv-SE" smtClean="0"/>
              <a:t>2025-02-25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BAF5FFC-51F4-4D15-AA9C-CB61F7518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B9BF779-2240-4EC5-A573-1731EE5B7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757D1-D3D0-4CC6-B4E2-9FAED47499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913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70D5AD9-F293-4D69-B458-6D114D2807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140A28-7B4D-4866-8975-3D81DE2D5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DA1334D-EADA-4F17-86F2-EF7901E9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3472-B01E-4A0E-9901-121EEDF324A7}" type="datetimeFigureOut">
              <a:rPr lang="sv-SE" smtClean="0"/>
              <a:t>2025-02-25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36DCDC6-2E3E-4ACD-82C9-FC80BDFBD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5BBB457-CE95-4A70-93AA-B28138C2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757D1-D3D0-4CC6-B4E2-9FAED47499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443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585152-38DC-4847-8971-096AD53D6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212A75-ADCE-436E-AC0F-8C7683F69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7C5ADC1-496F-4936-B915-D1D6E80F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3472-B01E-4A0E-9901-121EEDF324A7}" type="datetimeFigureOut">
              <a:rPr lang="sv-SE" smtClean="0"/>
              <a:t>2025-02-25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2AF35FC-14E0-49AE-B91E-769FDEC19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DCD2472-B014-4D2C-ADF8-F66DEB3C4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757D1-D3D0-4CC6-B4E2-9FAED47499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9793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DB0100-366E-465D-AB42-5D9A5F08C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1AAA2E3-38D4-4CB6-8799-20CDD5277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564D636-29B9-457D-A2DF-0A33D07D4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3472-B01E-4A0E-9901-121EEDF324A7}" type="datetimeFigureOut">
              <a:rPr lang="sv-SE" smtClean="0"/>
              <a:t>2025-02-25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154F8FF-4147-4550-A8A9-D7C8EA454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C2E8AC6-D525-4131-9F96-75A608B40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757D1-D3D0-4CC6-B4E2-9FAED47499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2521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E3CF98-9E2C-468A-81E0-FACD4F381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E943312-78F9-4342-AD8F-512339772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0C4DE38-7A54-4CA4-A190-B692417D4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73B7187-BCAA-462A-A527-361CF5774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3472-B01E-4A0E-9901-121EEDF324A7}" type="datetimeFigureOut">
              <a:rPr lang="sv-SE" smtClean="0"/>
              <a:t>2025-02-25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43A06FE-89C6-4915-8CD8-02470E085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147EF18-E0E6-44AE-9B56-E4B801C0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757D1-D3D0-4CC6-B4E2-9FAED47499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0815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D9CEE3-67BE-42BD-9C27-343BF2F45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CF1D507-FACA-4AB7-B14A-60BE3E941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27864C-F9BD-4BB7-84EE-62B52A313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68769D8-7B66-4491-8D59-45A61A7C2C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628A18E6-8BE4-41A6-BABE-B6E2D62A30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B017AD5B-B154-4B3A-A529-9F6B56B4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3472-B01E-4A0E-9901-121EEDF324A7}" type="datetimeFigureOut">
              <a:rPr lang="sv-SE" smtClean="0"/>
              <a:t>2025-02-25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59579FE-1720-48A3-8039-C07AF138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22341D7-1D17-4257-A45B-7B9BE8010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757D1-D3D0-4CC6-B4E2-9FAED47499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703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A37413-874E-40ED-84D8-48425531D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C40B3951-9913-4C81-9399-EA337DDFB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3472-B01E-4A0E-9901-121EEDF324A7}" type="datetimeFigureOut">
              <a:rPr lang="sv-SE" smtClean="0"/>
              <a:t>2025-02-25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8D8699C-A316-4B02-A77A-E850F848C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90E7323-079C-42D7-9EFC-786BAD5A0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757D1-D3D0-4CC6-B4E2-9FAED47499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575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156094C-292D-410A-8595-6C561AB45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3472-B01E-4A0E-9901-121EEDF324A7}" type="datetimeFigureOut">
              <a:rPr lang="sv-SE" smtClean="0"/>
              <a:t>2025-02-25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45822A52-57EC-40FD-8F6F-103931397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C87B79-5ADB-40EF-822B-B3FB4F193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757D1-D3D0-4CC6-B4E2-9FAED47499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292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C7FF0B-938D-4FDD-86DC-48E1E0553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928CC6F-F1FB-4B21-BC9B-9DFB467AC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15C1C39-A36B-496A-BBD6-573EAB3B7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2C38C23-5CC0-4A11-9722-7D8DB7B28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3472-B01E-4A0E-9901-121EEDF324A7}" type="datetimeFigureOut">
              <a:rPr lang="sv-SE" smtClean="0"/>
              <a:t>2025-02-25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5F9F2C1-AB71-4F66-AF89-B6065D140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4A3EC98-7ACA-401E-BE1C-495DD817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757D1-D3D0-4CC6-B4E2-9FAED47499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599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1CF359-EDAA-48D0-B8BE-1D7246C3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6CE1CBF-A6EE-4BCB-8A47-1064609512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AB54F41-7757-4BEB-B053-6166AFFE8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5F6DD7F-EDFE-414E-A5E0-537AA6F03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3472-B01E-4A0E-9901-121EEDF324A7}" type="datetimeFigureOut">
              <a:rPr lang="sv-SE" smtClean="0"/>
              <a:t>2025-02-25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6F9C18-D006-480C-B96A-B3599DDEC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454C7A6-FE51-4564-85F8-A28A58F12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757D1-D3D0-4CC6-B4E2-9FAED47499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172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C37BE0B1-1D1C-4B35-BFCA-8FCEBD0B3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A7D58A2-72C7-4A85-B39B-0EA534ADC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FD6708C-2478-4B58-915B-2F5608A91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B3472-B01E-4A0E-9901-121EEDF324A7}" type="datetimeFigureOut">
              <a:rPr lang="sv-SE" smtClean="0"/>
              <a:t>2025-02-25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6216BA3-6107-47ED-A9D2-7CD6FC8FB9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C554186-4A5E-4183-8760-51FE0F4C43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757D1-D3D0-4CC6-B4E2-9FAED47499D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50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lennart.berg@malarstaden.s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8BBB3E5F-721E-4F15-AA6D-D3A0506C4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774" y="-111512"/>
            <a:ext cx="12244774" cy="6969512"/>
          </a:xfrm>
          <a:prstGeom prst="rect">
            <a:avLst/>
          </a:prstGeom>
        </p:spPr>
      </p:pic>
      <p:pic>
        <p:nvPicPr>
          <p:cNvPr id="6" name="Picture 2" descr="Mälarstaden Asset Management - Fastighetsförvaltning">
            <a:extLst>
              <a:ext uri="{FF2B5EF4-FFF2-40B4-BE49-F238E27FC236}">
                <a16:creationId xmlns:a16="http://schemas.microsoft.com/office/drawing/2014/main" id="{9FE37983-E995-4340-8B0A-43AA0154A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993" y="6343492"/>
            <a:ext cx="22479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F2011BE-141E-4808-8957-0A7D1C3C2182}"/>
              </a:ext>
            </a:extLst>
          </p:cNvPr>
          <p:cNvSpPr txBox="1"/>
          <p:nvPr/>
        </p:nvSpPr>
        <p:spPr>
          <a:xfrm>
            <a:off x="-52774" y="6611779"/>
            <a:ext cx="33217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rgbClr val="E5D0B1"/>
                </a:solidFill>
              </a:rPr>
              <a:t>Copyrights Mälarstaden Asset Management november 2020</a:t>
            </a:r>
          </a:p>
        </p:txBody>
      </p:sp>
    </p:spTree>
    <p:extLst>
      <p:ext uri="{BB962C8B-B14F-4D97-AF65-F5344CB8AC3E}">
        <p14:creationId xmlns:p14="http://schemas.microsoft.com/office/powerpoint/2010/main" val="322530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81998759-7D80-4E8B-A5C9-FE2ECA858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0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B3BAD04-E614-4C16-8360-019FCF004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23809"/>
            <a:ext cx="11016943" cy="2262375"/>
          </a:xfrm>
          <a:custGeom>
            <a:avLst/>
            <a:gdLst>
              <a:gd name="connsiteX0" fmla="*/ 0 w 11016943"/>
              <a:gd name="connsiteY0" fmla="*/ 0 h 2262375"/>
              <a:gd name="connsiteX1" fmla="*/ 9969166 w 11016943"/>
              <a:gd name="connsiteY1" fmla="*/ 0 h 2262375"/>
              <a:gd name="connsiteX2" fmla="*/ 11016943 w 11016943"/>
              <a:gd name="connsiteY2" fmla="*/ 2262375 h 2262375"/>
              <a:gd name="connsiteX3" fmla="*/ 4942050 w 11016943"/>
              <a:gd name="connsiteY3" fmla="*/ 2262375 h 2262375"/>
              <a:gd name="connsiteX4" fmla="*/ 4582160 w 11016943"/>
              <a:gd name="connsiteY4" fmla="*/ 2262375 h 2262375"/>
              <a:gd name="connsiteX5" fmla="*/ 0 w 11016943"/>
              <a:gd name="connsiteY5" fmla="*/ 2262375 h 226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016943" h="2262375">
                <a:moveTo>
                  <a:pt x="0" y="0"/>
                </a:moveTo>
                <a:lnTo>
                  <a:pt x="9969166" y="0"/>
                </a:lnTo>
                <a:lnTo>
                  <a:pt x="11016943" y="2262375"/>
                </a:lnTo>
                <a:lnTo>
                  <a:pt x="4942050" y="2262375"/>
                </a:lnTo>
                <a:lnTo>
                  <a:pt x="4582160" y="2262375"/>
                </a:lnTo>
                <a:lnTo>
                  <a:pt x="0" y="2262375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03B83C8-6387-4D5F-A5D0-1A3B0433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199861"/>
            <a:ext cx="8856059" cy="133682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 err="1">
                <a:solidFill>
                  <a:srgbClr val="D2BC88"/>
                </a:solidFill>
                <a:latin typeface="Broadway" panose="04040905080B02020502" pitchFamily="82" charset="0"/>
              </a:rPr>
              <a:t>Nytt</a:t>
            </a:r>
            <a:r>
              <a:rPr lang="en-US" sz="5400" dirty="0">
                <a:solidFill>
                  <a:srgbClr val="D2BC88"/>
                </a:solidFill>
                <a:latin typeface="Broadway" panose="04040905080B02020502" pitchFamily="82" charset="0"/>
              </a:rPr>
              <a:t> </a:t>
            </a:r>
            <a:r>
              <a:rPr lang="en-US" sz="5400" dirty="0" err="1">
                <a:solidFill>
                  <a:srgbClr val="D2BC88"/>
                </a:solidFill>
                <a:latin typeface="Broadway" panose="04040905080B02020502" pitchFamily="82" charset="0"/>
              </a:rPr>
              <a:t>kontorshotell</a:t>
            </a:r>
            <a:r>
              <a:rPr lang="en-US" sz="5400" dirty="0">
                <a:solidFill>
                  <a:srgbClr val="D2BC88"/>
                </a:solidFill>
                <a:latin typeface="Broadway" panose="04040905080B02020502" pitchFamily="82" charset="0"/>
              </a:rPr>
              <a:t> </a:t>
            </a:r>
            <a:r>
              <a:rPr lang="en-US" sz="5400" dirty="0" err="1">
                <a:solidFill>
                  <a:srgbClr val="D2BC88"/>
                </a:solidFill>
                <a:latin typeface="Broadway" panose="04040905080B02020502" pitchFamily="82" charset="0"/>
              </a:rPr>
              <a:t>på</a:t>
            </a:r>
            <a:br>
              <a:rPr lang="en-US" sz="5400" dirty="0">
                <a:solidFill>
                  <a:srgbClr val="D2BC88"/>
                </a:solidFill>
                <a:latin typeface="Broadway" panose="04040905080B02020502" pitchFamily="82" charset="0"/>
              </a:rPr>
            </a:br>
            <a:r>
              <a:rPr lang="en-US" sz="5400" dirty="0" err="1">
                <a:solidFill>
                  <a:srgbClr val="D2BC88"/>
                </a:solidFill>
                <a:latin typeface="Broadway" panose="04040905080B02020502" pitchFamily="82" charset="0"/>
              </a:rPr>
              <a:t>Kungsgatan</a:t>
            </a:r>
            <a:r>
              <a:rPr lang="en-US" sz="5400" dirty="0">
                <a:solidFill>
                  <a:srgbClr val="D2BC88"/>
                </a:solidFill>
                <a:latin typeface="Broadway" panose="04040905080B02020502" pitchFamily="82" charset="0"/>
              </a:rPr>
              <a:t> 6</a:t>
            </a:r>
          </a:p>
        </p:txBody>
      </p:sp>
      <p:pic>
        <p:nvPicPr>
          <p:cNvPr id="6" name="Picture 2" descr="Mälarstaden Asset Management - Fastighetsförvaltning">
            <a:extLst>
              <a:ext uri="{FF2B5EF4-FFF2-40B4-BE49-F238E27FC236}">
                <a16:creationId xmlns:a16="http://schemas.microsoft.com/office/drawing/2014/main" id="{46749559-71B2-43F6-91ED-BEB3705D0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993" y="6343492"/>
            <a:ext cx="22479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13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463F346-BFA8-4DFD-91ED-B9BBA7D35E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77" r="9090" b="11309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9F4C9A9-7F75-4CBE-87FD-92AEE5C533CA}"/>
              </a:ext>
            </a:extLst>
          </p:cNvPr>
          <p:cNvSpPr/>
          <p:nvPr/>
        </p:nvSpPr>
        <p:spPr>
          <a:xfrm>
            <a:off x="371094" y="724829"/>
            <a:ext cx="833238" cy="246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CF1E38B-2547-4E9E-92B5-DD666F9EF8F0}"/>
              </a:ext>
            </a:extLst>
          </p:cNvPr>
          <p:cNvSpPr/>
          <p:nvPr/>
        </p:nvSpPr>
        <p:spPr>
          <a:xfrm>
            <a:off x="171504" y="2338658"/>
            <a:ext cx="3742128" cy="246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338AA95-006B-4214-AA0F-313B58DF40F9}"/>
              </a:ext>
            </a:extLst>
          </p:cNvPr>
          <p:cNvSpPr txBox="1"/>
          <p:nvPr/>
        </p:nvSpPr>
        <p:spPr>
          <a:xfrm>
            <a:off x="787713" y="164751"/>
            <a:ext cx="5177735" cy="57034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2000" dirty="0">
                <a:solidFill>
                  <a:srgbClr val="D2BC88"/>
                </a:solidFill>
              </a:rPr>
              <a:t>Erbjudandet: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v-SE" sz="1200" dirty="0">
              <a:solidFill>
                <a:srgbClr val="D2BC88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1200" dirty="0">
                <a:solidFill>
                  <a:srgbClr val="D2BC88"/>
                </a:solidFill>
              </a:rPr>
              <a:t>Vi erbjuder er ett kontor i vårt centrumnära, ljusa fina kontorshotell, där det finns gemensamt: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v-SE" sz="1200" dirty="0">
              <a:solidFill>
                <a:srgbClr val="D2BC88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D2BC88"/>
                </a:solidFill>
              </a:rPr>
              <a:t>Konferensrum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D2BC88"/>
                </a:solidFill>
              </a:rPr>
              <a:t>Pausrum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D2BC88"/>
                </a:solidFill>
              </a:rPr>
              <a:t>Kök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D2BC88"/>
                </a:solidFill>
              </a:rPr>
              <a:t>Besöksrum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D2BC88"/>
                </a:solidFill>
              </a:rPr>
              <a:t>Samtalsrum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200" dirty="0" err="1">
                <a:solidFill>
                  <a:srgbClr val="D2BC88"/>
                </a:solidFill>
              </a:rPr>
              <a:t>Rwc</a:t>
            </a:r>
            <a:endParaRPr lang="sv-SE" sz="1200" dirty="0">
              <a:solidFill>
                <a:srgbClr val="D2BC88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v-SE" sz="1200" dirty="0">
              <a:solidFill>
                <a:srgbClr val="D2BC88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200" dirty="0">
              <a:solidFill>
                <a:srgbClr val="D2BC88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1200" dirty="0">
                <a:solidFill>
                  <a:srgbClr val="D2BC88"/>
                </a:solidFill>
              </a:rPr>
              <a:t>I hyran ingår gemensamma kostnader för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v-SE" sz="1200" dirty="0">
              <a:solidFill>
                <a:srgbClr val="D2BC88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D2BC88"/>
                </a:solidFill>
              </a:rPr>
              <a:t>Drift och städning av gemensamma utrymmen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D2BC88"/>
                </a:solidFill>
              </a:rPr>
              <a:t>Gemensam utrymmen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D2BC88"/>
                </a:solidFill>
              </a:rPr>
              <a:t>Kaffemaskin 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D2BC88"/>
                </a:solidFill>
              </a:rPr>
              <a:t>Kopiator + Material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200" dirty="0">
                <a:solidFill>
                  <a:srgbClr val="D2BC88"/>
                </a:solidFill>
              </a:rPr>
              <a:t>Bredband 100Mbit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v-SE" sz="1200" dirty="0">
              <a:solidFill>
                <a:srgbClr val="D2BC88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1000" dirty="0">
                <a:solidFill>
                  <a:srgbClr val="D2BC88"/>
                </a:solidFill>
              </a:rPr>
              <a:t>Intill ligger Gallerians parkeringshus där du kan boka ett parkeringstillstånd via </a:t>
            </a:r>
            <a:r>
              <a:rPr lang="sv-SE" sz="1000" dirty="0" err="1">
                <a:solidFill>
                  <a:srgbClr val="D2BC88"/>
                </a:solidFill>
              </a:rPr>
              <a:t>Apcoa</a:t>
            </a:r>
            <a:r>
              <a:rPr lang="sv-SE" sz="1000" dirty="0">
                <a:solidFill>
                  <a:srgbClr val="D2BC88"/>
                </a:solidFill>
              </a:rPr>
              <a:t> eller hyra garage via oss.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1000" dirty="0">
                <a:solidFill>
                  <a:srgbClr val="D2BC88"/>
                </a:solidFill>
              </a:rPr>
              <a:t>Kontorsrummen är försedda med glaspartier vilket bidrar till den ljus miljön. Dessa kan folieras vid önskemål.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1000" dirty="0">
                <a:solidFill>
                  <a:srgbClr val="D2BC88"/>
                </a:solidFill>
              </a:rPr>
              <a:t>Kontorshotellet förses med ”I lock” ett digital nyckelsystem som är behörighetsstyrt.</a:t>
            </a:r>
          </a:p>
        </p:txBody>
      </p:sp>
      <p:pic>
        <p:nvPicPr>
          <p:cNvPr id="12" name="Picture 2" descr="Mälarstaden Asset Management - Fastighetsförvaltning">
            <a:extLst>
              <a:ext uri="{FF2B5EF4-FFF2-40B4-BE49-F238E27FC236}">
                <a16:creationId xmlns:a16="http://schemas.microsoft.com/office/drawing/2014/main" id="{FC42B697-4DFD-4093-B9E6-7FD711A5D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993" y="6343492"/>
            <a:ext cx="22479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4088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tshållare för innehåll 3" descr="En bild som visar utomhus, byggnad, klocka, natt&#10;&#10;Automatiskt genererad beskrivning">
            <a:extLst>
              <a:ext uri="{FF2B5EF4-FFF2-40B4-BE49-F238E27FC236}">
                <a16:creationId xmlns:a16="http://schemas.microsoft.com/office/drawing/2014/main" id="{81998759-7D80-4E8B-A5C9-FE2ECA858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58" t="9091" r="19522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Mälarstaden Asset Management - Fastighetsförvaltning">
            <a:extLst>
              <a:ext uri="{FF2B5EF4-FFF2-40B4-BE49-F238E27FC236}">
                <a16:creationId xmlns:a16="http://schemas.microsoft.com/office/drawing/2014/main" id="{46749559-71B2-43F6-91ED-BEB3705D0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993" y="6343492"/>
            <a:ext cx="22479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92ED7ECD-7DE6-41EC-9B90-0603F21C435C}"/>
              </a:ext>
            </a:extLst>
          </p:cNvPr>
          <p:cNvSpPr/>
          <p:nvPr/>
        </p:nvSpPr>
        <p:spPr>
          <a:xfrm>
            <a:off x="334537" y="423746"/>
            <a:ext cx="970156" cy="478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FDC9EA0-C8AB-4FAE-82BF-7E1E1F616A9D}"/>
              </a:ext>
            </a:extLst>
          </p:cNvPr>
          <p:cNvSpPr/>
          <p:nvPr/>
        </p:nvSpPr>
        <p:spPr>
          <a:xfrm>
            <a:off x="93744" y="4307823"/>
            <a:ext cx="4551407" cy="478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AB0E1308-E6BD-4F63-87B2-0AC7C03BBB7D}"/>
              </a:ext>
            </a:extLst>
          </p:cNvPr>
          <p:cNvSpPr txBox="1"/>
          <p:nvPr/>
        </p:nvSpPr>
        <p:spPr>
          <a:xfrm>
            <a:off x="598382" y="423746"/>
            <a:ext cx="6011813" cy="4553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2000" dirty="0">
                <a:solidFill>
                  <a:srgbClr val="D2BC88"/>
                </a:solidFill>
              </a:rPr>
              <a:t>Erbjudandet: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v-SE" sz="1200" dirty="0">
              <a:solidFill>
                <a:srgbClr val="D2BC88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dirty="0">
                <a:solidFill>
                  <a:srgbClr val="D2BC88"/>
                </a:solidFill>
              </a:rPr>
              <a:t>Vårt kontorshotell passar de små företagen. Då det är lite större rum än normalt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dirty="0">
                <a:solidFill>
                  <a:srgbClr val="D2BC88"/>
                </a:solidFill>
              </a:rPr>
              <a:t>kan man bekvämt möblera för 2-3 arbetsplatser – beroende på storlek på rum.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v-SE" sz="1200" dirty="0">
              <a:solidFill>
                <a:srgbClr val="D2BC88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1200" dirty="0">
                <a:solidFill>
                  <a:srgbClr val="D2BC88"/>
                </a:solidFill>
              </a:rPr>
              <a:t>I vårt kontorshotell kan du välja mellan följande kontorsrum och storlekar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1200" dirty="0">
              <a:solidFill>
                <a:srgbClr val="D2BC88"/>
              </a:solidFill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1200" b="0" i="0" u="none" strike="noStrike" baseline="0" dirty="0">
                <a:solidFill>
                  <a:srgbClr val="D2BC88"/>
                </a:solidFill>
                <a:latin typeface="Calibri" panose="020F0502020204030204" pitchFamily="34" charset="0"/>
              </a:rPr>
              <a:t>8 kontorsrum  13-14 kvm	</a:t>
            </a:r>
            <a:r>
              <a:rPr lang="nn-NO" sz="1200" dirty="0">
                <a:solidFill>
                  <a:srgbClr val="D2BC88"/>
                </a:solidFill>
                <a:latin typeface="Calibri" panose="020F0502020204030204" pitchFamily="34" charset="0"/>
              </a:rPr>
              <a:t>6 200</a:t>
            </a:r>
            <a:r>
              <a:rPr lang="nn-NO" sz="1200" b="0" i="0" u="none" strike="noStrike" baseline="0" dirty="0">
                <a:solidFill>
                  <a:srgbClr val="D2BC88"/>
                </a:solidFill>
                <a:latin typeface="Calibri" panose="020F0502020204030204" pitchFamily="34" charset="0"/>
              </a:rPr>
              <a:t> kr / månad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1200" dirty="0">
                <a:solidFill>
                  <a:srgbClr val="D2BC88"/>
                </a:solidFill>
                <a:latin typeface="Calibri" panose="020F0502020204030204" pitchFamily="34" charset="0"/>
              </a:rPr>
              <a:t>1 kontorsrum 16 kvm		7 600 kr /  månad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1200" dirty="0">
                <a:solidFill>
                  <a:srgbClr val="D2BC88"/>
                </a:solidFill>
                <a:latin typeface="Calibri" panose="020F0502020204030204" pitchFamily="34" charset="0"/>
              </a:rPr>
              <a:t>1 kontorsrum 19 kvm		9 088 kr / månad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1200" dirty="0">
                <a:solidFill>
                  <a:srgbClr val="D2BC88"/>
                </a:solidFill>
                <a:latin typeface="Calibri" panose="020F0502020204030204" pitchFamily="34" charset="0"/>
              </a:rPr>
              <a:t>1 kontrsrum 23 kvm		 10 966 kr / månad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n-NO" sz="1200" dirty="0">
                <a:solidFill>
                  <a:srgbClr val="D2BC88"/>
                </a:solidFill>
                <a:latin typeface="Calibri" panose="020F0502020204030204" pitchFamily="34" charset="0"/>
              </a:rPr>
              <a:t>1 kontorsrum 25 kvm		 11 905 kr / månad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nn-NO" sz="1200" dirty="0">
              <a:solidFill>
                <a:srgbClr val="D2BC88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n-NO" sz="1200" dirty="0">
              <a:solidFill>
                <a:srgbClr val="D2BC88"/>
              </a:solidFill>
              <a:latin typeface="Calibri" panose="020F050202020403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1200" dirty="0">
                <a:solidFill>
                  <a:srgbClr val="D2BC88"/>
                </a:solidFill>
              </a:rPr>
              <a:t>En flexibel lösning, vi tecknar 1-3 åriga avtal, 6-9 månaders uppsägningstid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1200" dirty="0">
                <a:solidFill>
                  <a:srgbClr val="D2BC88"/>
                </a:solidFill>
              </a:rPr>
              <a:t>För en mer exakt hyra vänligen kontakta annonsören för en offert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v-SE" sz="1200" dirty="0">
              <a:solidFill>
                <a:srgbClr val="D2BC88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1200" dirty="0">
                <a:solidFill>
                  <a:srgbClr val="D2BC88"/>
                </a:solidFill>
              </a:rPr>
              <a:t>Som extra tillval kan du beställa textilmatta till kontorsrummet för 350 kr / kvm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v-SE" sz="1200" dirty="0">
              <a:solidFill>
                <a:srgbClr val="D2BC88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v-SE" sz="1200" dirty="0">
              <a:solidFill>
                <a:srgbClr val="D2BC88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1200" dirty="0">
                <a:solidFill>
                  <a:srgbClr val="D2BC88"/>
                </a:solidFill>
              </a:rPr>
              <a:t>Vi följer vår uthyrningspolicy och gör sedvanlig kreditbedömning och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sv-SE" sz="1200" dirty="0">
                <a:solidFill>
                  <a:srgbClr val="D2BC88"/>
                </a:solidFill>
              </a:rPr>
              <a:t>kräver säkerhet i form av deponi av 3 månaders hyra.</a:t>
            </a:r>
          </a:p>
        </p:txBody>
      </p:sp>
    </p:spTree>
    <p:extLst>
      <p:ext uri="{BB962C8B-B14F-4D97-AF65-F5344CB8AC3E}">
        <p14:creationId xmlns:p14="http://schemas.microsoft.com/office/powerpoint/2010/main" val="118427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1EF87FD-AF70-440F-9DCA-E70FC351B023}"/>
              </a:ext>
            </a:extLst>
          </p:cNvPr>
          <p:cNvSpPr/>
          <p:nvPr/>
        </p:nvSpPr>
        <p:spPr>
          <a:xfrm>
            <a:off x="7698354" y="423746"/>
            <a:ext cx="970156" cy="478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594576D-73CA-4FF7-BD2F-AD053E48C5FE}"/>
              </a:ext>
            </a:extLst>
          </p:cNvPr>
          <p:cNvSpPr/>
          <p:nvPr/>
        </p:nvSpPr>
        <p:spPr>
          <a:xfrm>
            <a:off x="7585580" y="4307823"/>
            <a:ext cx="4539364" cy="478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6AC8372-F0B7-4BE0-81EE-4EBE212E319D}"/>
              </a:ext>
            </a:extLst>
          </p:cNvPr>
          <p:cNvSpPr/>
          <p:nvPr/>
        </p:nvSpPr>
        <p:spPr>
          <a:xfrm>
            <a:off x="451104" y="841248"/>
            <a:ext cx="11423904" cy="5225015"/>
          </a:xfrm>
          <a:prstGeom prst="rect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48BD883D-6E56-4414-826B-BDBB354DB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13" y="973797"/>
            <a:ext cx="11238491" cy="4954999"/>
          </a:xfrm>
          <a:prstGeom prst="rect">
            <a:avLst/>
          </a:prstGeom>
          <a:noFill/>
          <a:ln w="38100">
            <a:solidFill>
              <a:srgbClr val="D2BC88"/>
            </a:solidFill>
          </a:ln>
        </p:spPr>
      </p:pic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85440C6A-CEA6-40DF-893D-3CD06A74FA43}"/>
              </a:ext>
            </a:extLst>
          </p:cNvPr>
          <p:cNvCxnSpPr>
            <a:cxnSpLocks/>
          </p:cNvCxnSpPr>
          <p:nvPr/>
        </p:nvCxnSpPr>
        <p:spPr>
          <a:xfrm>
            <a:off x="1847088" y="956465"/>
            <a:ext cx="0" cy="1420975"/>
          </a:xfrm>
          <a:prstGeom prst="line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Rak koppling 25">
            <a:extLst>
              <a:ext uri="{FF2B5EF4-FFF2-40B4-BE49-F238E27FC236}">
                <a16:creationId xmlns:a16="http://schemas.microsoft.com/office/drawing/2014/main" id="{FA0A76CA-3365-493A-ABA7-30F2B3C80E33}"/>
              </a:ext>
            </a:extLst>
          </p:cNvPr>
          <p:cNvCxnSpPr>
            <a:cxnSpLocks/>
          </p:cNvCxnSpPr>
          <p:nvPr/>
        </p:nvCxnSpPr>
        <p:spPr>
          <a:xfrm>
            <a:off x="4038600" y="956465"/>
            <a:ext cx="0" cy="1420975"/>
          </a:xfrm>
          <a:prstGeom prst="line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Rak koppling 27">
            <a:extLst>
              <a:ext uri="{FF2B5EF4-FFF2-40B4-BE49-F238E27FC236}">
                <a16:creationId xmlns:a16="http://schemas.microsoft.com/office/drawing/2014/main" id="{E366E8D6-E64A-40FE-9075-82D056399EE3}"/>
              </a:ext>
            </a:extLst>
          </p:cNvPr>
          <p:cNvCxnSpPr>
            <a:cxnSpLocks/>
          </p:cNvCxnSpPr>
          <p:nvPr/>
        </p:nvCxnSpPr>
        <p:spPr>
          <a:xfrm>
            <a:off x="6278880" y="956465"/>
            <a:ext cx="0" cy="1420975"/>
          </a:xfrm>
          <a:prstGeom prst="line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Rak koppling 28">
            <a:extLst>
              <a:ext uri="{FF2B5EF4-FFF2-40B4-BE49-F238E27FC236}">
                <a16:creationId xmlns:a16="http://schemas.microsoft.com/office/drawing/2014/main" id="{41669CA4-6C07-4449-ADDB-B3EB91D0AE9C}"/>
              </a:ext>
            </a:extLst>
          </p:cNvPr>
          <p:cNvCxnSpPr>
            <a:cxnSpLocks/>
          </p:cNvCxnSpPr>
          <p:nvPr/>
        </p:nvCxnSpPr>
        <p:spPr>
          <a:xfrm>
            <a:off x="8470392" y="956465"/>
            <a:ext cx="0" cy="1420975"/>
          </a:xfrm>
          <a:prstGeom prst="line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Rak koppling 29">
            <a:extLst>
              <a:ext uri="{FF2B5EF4-FFF2-40B4-BE49-F238E27FC236}">
                <a16:creationId xmlns:a16="http://schemas.microsoft.com/office/drawing/2014/main" id="{E2B8421E-823A-4DC6-9DCF-285E3AFF6B1C}"/>
              </a:ext>
            </a:extLst>
          </p:cNvPr>
          <p:cNvCxnSpPr>
            <a:cxnSpLocks/>
          </p:cNvCxnSpPr>
          <p:nvPr/>
        </p:nvCxnSpPr>
        <p:spPr>
          <a:xfrm>
            <a:off x="9582912" y="956465"/>
            <a:ext cx="0" cy="1420975"/>
          </a:xfrm>
          <a:prstGeom prst="line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Rak koppling 30">
            <a:extLst>
              <a:ext uri="{FF2B5EF4-FFF2-40B4-BE49-F238E27FC236}">
                <a16:creationId xmlns:a16="http://schemas.microsoft.com/office/drawing/2014/main" id="{5D2799E8-79AE-4F8A-BDF8-02FC5F677511}"/>
              </a:ext>
            </a:extLst>
          </p:cNvPr>
          <p:cNvCxnSpPr>
            <a:cxnSpLocks/>
          </p:cNvCxnSpPr>
          <p:nvPr/>
        </p:nvCxnSpPr>
        <p:spPr>
          <a:xfrm>
            <a:off x="7360920" y="956465"/>
            <a:ext cx="0" cy="1649575"/>
          </a:xfrm>
          <a:prstGeom prst="line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Rak koppling 31">
            <a:extLst>
              <a:ext uri="{FF2B5EF4-FFF2-40B4-BE49-F238E27FC236}">
                <a16:creationId xmlns:a16="http://schemas.microsoft.com/office/drawing/2014/main" id="{79BA2DF6-2A07-490F-9DFB-1A1924884E7F}"/>
              </a:ext>
            </a:extLst>
          </p:cNvPr>
          <p:cNvCxnSpPr>
            <a:cxnSpLocks/>
          </p:cNvCxnSpPr>
          <p:nvPr/>
        </p:nvCxnSpPr>
        <p:spPr>
          <a:xfrm>
            <a:off x="5172456" y="956465"/>
            <a:ext cx="0" cy="1649575"/>
          </a:xfrm>
          <a:prstGeom prst="line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Rak koppling 32">
            <a:extLst>
              <a:ext uri="{FF2B5EF4-FFF2-40B4-BE49-F238E27FC236}">
                <a16:creationId xmlns:a16="http://schemas.microsoft.com/office/drawing/2014/main" id="{1DBA15DB-D08E-43ED-BD47-17476FAEBDBF}"/>
              </a:ext>
            </a:extLst>
          </p:cNvPr>
          <p:cNvCxnSpPr>
            <a:cxnSpLocks/>
          </p:cNvCxnSpPr>
          <p:nvPr/>
        </p:nvCxnSpPr>
        <p:spPr>
          <a:xfrm>
            <a:off x="2932176" y="956465"/>
            <a:ext cx="0" cy="1649575"/>
          </a:xfrm>
          <a:prstGeom prst="line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Rak koppling 33">
            <a:extLst>
              <a:ext uri="{FF2B5EF4-FFF2-40B4-BE49-F238E27FC236}">
                <a16:creationId xmlns:a16="http://schemas.microsoft.com/office/drawing/2014/main" id="{96586F0F-9865-475A-8661-D68A729D7FF5}"/>
              </a:ext>
            </a:extLst>
          </p:cNvPr>
          <p:cNvCxnSpPr>
            <a:cxnSpLocks/>
          </p:cNvCxnSpPr>
          <p:nvPr/>
        </p:nvCxnSpPr>
        <p:spPr>
          <a:xfrm flipV="1">
            <a:off x="566413" y="2377440"/>
            <a:ext cx="1280675" cy="228600"/>
          </a:xfrm>
          <a:prstGeom prst="line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Rak koppling 35">
            <a:extLst>
              <a:ext uri="{FF2B5EF4-FFF2-40B4-BE49-F238E27FC236}">
                <a16:creationId xmlns:a16="http://schemas.microsoft.com/office/drawing/2014/main" id="{6684D629-039B-4F30-81DB-2C6E247FC498}"/>
              </a:ext>
            </a:extLst>
          </p:cNvPr>
          <p:cNvCxnSpPr>
            <a:cxnSpLocks/>
          </p:cNvCxnSpPr>
          <p:nvPr/>
        </p:nvCxnSpPr>
        <p:spPr>
          <a:xfrm flipV="1">
            <a:off x="2903553" y="2370537"/>
            <a:ext cx="1131998" cy="235503"/>
          </a:xfrm>
          <a:prstGeom prst="line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Rak koppling 37">
            <a:extLst>
              <a:ext uri="{FF2B5EF4-FFF2-40B4-BE49-F238E27FC236}">
                <a16:creationId xmlns:a16="http://schemas.microsoft.com/office/drawing/2014/main" id="{652A0F6A-58F2-4BD9-8C79-E40E73B24B25}"/>
              </a:ext>
            </a:extLst>
          </p:cNvPr>
          <p:cNvCxnSpPr>
            <a:cxnSpLocks/>
          </p:cNvCxnSpPr>
          <p:nvPr/>
        </p:nvCxnSpPr>
        <p:spPr>
          <a:xfrm flipV="1">
            <a:off x="5164761" y="2367085"/>
            <a:ext cx="1131998" cy="235503"/>
          </a:xfrm>
          <a:prstGeom prst="line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Rak koppling 38">
            <a:extLst>
              <a:ext uri="{FF2B5EF4-FFF2-40B4-BE49-F238E27FC236}">
                <a16:creationId xmlns:a16="http://schemas.microsoft.com/office/drawing/2014/main" id="{04E247E5-AC45-40B6-965D-3A836A857CB0}"/>
              </a:ext>
            </a:extLst>
          </p:cNvPr>
          <p:cNvCxnSpPr>
            <a:cxnSpLocks/>
          </p:cNvCxnSpPr>
          <p:nvPr/>
        </p:nvCxnSpPr>
        <p:spPr>
          <a:xfrm flipV="1">
            <a:off x="7338394" y="2423842"/>
            <a:ext cx="1131998" cy="195475"/>
          </a:xfrm>
          <a:prstGeom prst="line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0" name="Rak koppling 39">
            <a:extLst>
              <a:ext uri="{FF2B5EF4-FFF2-40B4-BE49-F238E27FC236}">
                <a16:creationId xmlns:a16="http://schemas.microsoft.com/office/drawing/2014/main" id="{3DC2B123-7004-4C8A-B50D-BD72C4C3D404}"/>
              </a:ext>
            </a:extLst>
          </p:cNvPr>
          <p:cNvCxnSpPr>
            <a:cxnSpLocks/>
          </p:cNvCxnSpPr>
          <p:nvPr/>
        </p:nvCxnSpPr>
        <p:spPr>
          <a:xfrm flipV="1">
            <a:off x="8425082" y="2423842"/>
            <a:ext cx="1791891" cy="1"/>
          </a:xfrm>
          <a:prstGeom prst="line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Rak koppling 42">
            <a:extLst>
              <a:ext uri="{FF2B5EF4-FFF2-40B4-BE49-F238E27FC236}">
                <a16:creationId xmlns:a16="http://schemas.microsoft.com/office/drawing/2014/main" id="{AA8560BA-BCA3-4ADF-B47F-430D5189E22D}"/>
              </a:ext>
            </a:extLst>
          </p:cNvPr>
          <p:cNvCxnSpPr>
            <a:cxnSpLocks/>
          </p:cNvCxnSpPr>
          <p:nvPr/>
        </p:nvCxnSpPr>
        <p:spPr>
          <a:xfrm>
            <a:off x="6278880" y="2377440"/>
            <a:ext cx="1078993" cy="225148"/>
          </a:xfrm>
          <a:prstGeom prst="line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6" name="Rak koppling 45">
            <a:extLst>
              <a:ext uri="{FF2B5EF4-FFF2-40B4-BE49-F238E27FC236}">
                <a16:creationId xmlns:a16="http://schemas.microsoft.com/office/drawing/2014/main" id="{976B4A4A-A379-478B-8EF0-958E0D1CD4E3}"/>
              </a:ext>
            </a:extLst>
          </p:cNvPr>
          <p:cNvCxnSpPr>
            <a:cxnSpLocks/>
          </p:cNvCxnSpPr>
          <p:nvPr/>
        </p:nvCxnSpPr>
        <p:spPr>
          <a:xfrm>
            <a:off x="4044771" y="2367085"/>
            <a:ext cx="1142925" cy="235503"/>
          </a:xfrm>
          <a:prstGeom prst="line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8" name="Rak koppling 47">
            <a:extLst>
              <a:ext uri="{FF2B5EF4-FFF2-40B4-BE49-F238E27FC236}">
                <a16:creationId xmlns:a16="http://schemas.microsoft.com/office/drawing/2014/main" id="{CCBF3A3E-7231-42D2-B0DD-E0C090987E0E}"/>
              </a:ext>
            </a:extLst>
          </p:cNvPr>
          <p:cNvCxnSpPr>
            <a:cxnSpLocks/>
          </p:cNvCxnSpPr>
          <p:nvPr/>
        </p:nvCxnSpPr>
        <p:spPr>
          <a:xfrm>
            <a:off x="1841476" y="2373649"/>
            <a:ext cx="1078993" cy="225148"/>
          </a:xfrm>
          <a:prstGeom prst="line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9" name="Rektangel 48">
            <a:extLst>
              <a:ext uri="{FF2B5EF4-FFF2-40B4-BE49-F238E27FC236}">
                <a16:creationId xmlns:a16="http://schemas.microsoft.com/office/drawing/2014/main" id="{3518854B-28A8-48E5-8075-2C46C618F8E1}"/>
              </a:ext>
            </a:extLst>
          </p:cNvPr>
          <p:cNvSpPr/>
          <p:nvPr/>
        </p:nvSpPr>
        <p:spPr>
          <a:xfrm>
            <a:off x="3057122" y="3447118"/>
            <a:ext cx="910424" cy="945630"/>
          </a:xfrm>
          <a:prstGeom prst="rect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F045863B-9F63-4916-A250-D20CA0FFE4C2}"/>
              </a:ext>
            </a:extLst>
          </p:cNvPr>
          <p:cNvSpPr/>
          <p:nvPr/>
        </p:nvSpPr>
        <p:spPr>
          <a:xfrm>
            <a:off x="3967546" y="3447118"/>
            <a:ext cx="638864" cy="927656"/>
          </a:xfrm>
          <a:prstGeom prst="rect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A74BD26F-0FFD-43B9-A169-B0E1B216759A}"/>
              </a:ext>
            </a:extLst>
          </p:cNvPr>
          <p:cNvSpPr/>
          <p:nvPr/>
        </p:nvSpPr>
        <p:spPr>
          <a:xfrm>
            <a:off x="4591245" y="3450570"/>
            <a:ext cx="794559" cy="924204"/>
          </a:xfrm>
          <a:prstGeom prst="rect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lt1"/>
              </a:solidFill>
            </a:endParaRPr>
          </a:p>
        </p:txBody>
      </p:sp>
      <p:cxnSp>
        <p:nvCxnSpPr>
          <p:cNvPr id="53" name="Rak koppling 52">
            <a:extLst>
              <a:ext uri="{FF2B5EF4-FFF2-40B4-BE49-F238E27FC236}">
                <a16:creationId xmlns:a16="http://schemas.microsoft.com/office/drawing/2014/main" id="{AD0DC0B3-2ABB-42D8-9C77-9E00545E17CA}"/>
              </a:ext>
            </a:extLst>
          </p:cNvPr>
          <p:cNvCxnSpPr>
            <a:cxnSpLocks/>
          </p:cNvCxnSpPr>
          <p:nvPr/>
        </p:nvCxnSpPr>
        <p:spPr>
          <a:xfrm>
            <a:off x="4591245" y="3967536"/>
            <a:ext cx="794559" cy="0"/>
          </a:xfrm>
          <a:prstGeom prst="line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4" name="Rak koppling 53">
            <a:extLst>
              <a:ext uri="{FF2B5EF4-FFF2-40B4-BE49-F238E27FC236}">
                <a16:creationId xmlns:a16="http://schemas.microsoft.com/office/drawing/2014/main" id="{EAAAE25A-4F9C-4618-A585-9988241A05BA}"/>
              </a:ext>
            </a:extLst>
          </p:cNvPr>
          <p:cNvCxnSpPr>
            <a:cxnSpLocks/>
          </p:cNvCxnSpPr>
          <p:nvPr/>
        </p:nvCxnSpPr>
        <p:spPr>
          <a:xfrm>
            <a:off x="3967546" y="4066559"/>
            <a:ext cx="623699" cy="0"/>
          </a:xfrm>
          <a:prstGeom prst="line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6" name="Rektangel 55">
            <a:extLst>
              <a:ext uri="{FF2B5EF4-FFF2-40B4-BE49-F238E27FC236}">
                <a16:creationId xmlns:a16="http://schemas.microsoft.com/office/drawing/2014/main" id="{F0C695D1-25AA-467F-8BD4-D2845149840B}"/>
              </a:ext>
            </a:extLst>
          </p:cNvPr>
          <p:cNvSpPr/>
          <p:nvPr/>
        </p:nvSpPr>
        <p:spPr>
          <a:xfrm>
            <a:off x="3057122" y="4402035"/>
            <a:ext cx="1688614" cy="1482168"/>
          </a:xfrm>
          <a:prstGeom prst="rect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57" name="Rak koppling 56">
            <a:extLst>
              <a:ext uri="{FF2B5EF4-FFF2-40B4-BE49-F238E27FC236}">
                <a16:creationId xmlns:a16="http://schemas.microsoft.com/office/drawing/2014/main" id="{B6D24835-49D7-440F-9C38-14118886BDD8}"/>
              </a:ext>
            </a:extLst>
          </p:cNvPr>
          <p:cNvCxnSpPr>
            <a:cxnSpLocks/>
          </p:cNvCxnSpPr>
          <p:nvPr/>
        </p:nvCxnSpPr>
        <p:spPr>
          <a:xfrm>
            <a:off x="574088" y="4321772"/>
            <a:ext cx="1369454" cy="606844"/>
          </a:xfrm>
          <a:prstGeom prst="line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59" name="Rak koppling 58">
            <a:extLst>
              <a:ext uri="{FF2B5EF4-FFF2-40B4-BE49-F238E27FC236}">
                <a16:creationId xmlns:a16="http://schemas.microsoft.com/office/drawing/2014/main" id="{3A01B6FA-C4B9-41B8-9BDC-B2CC12510528}"/>
              </a:ext>
            </a:extLst>
          </p:cNvPr>
          <p:cNvCxnSpPr>
            <a:cxnSpLocks/>
          </p:cNvCxnSpPr>
          <p:nvPr/>
        </p:nvCxnSpPr>
        <p:spPr>
          <a:xfrm flipV="1">
            <a:off x="1916482" y="4786018"/>
            <a:ext cx="1113580" cy="142598"/>
          </a:xfrm>
          <a:prstGeom prst="line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1" name="Rak koppling 60">
            <a:extLst>
              <a:ext uri="{FF2B5EF4-FFF2-40B4-BE49-F238E27FC236}">
                <a16:creationId xmlns:a16="http://schemas.microsoft.com/office/drawing/2014/main" id="{F7E66A7A-8EE2-493E-979F-8F6CD5303637}"/>
              </a:ext>
            </a:extLst>
          </p:cNvPr>
          <p:cNvCxnSpPr>
            <a:cxnSpLocks/>
          </p:cNvCxnSpPr>
          <p:nvPr/>
        </p:nvCxnSpPr>
        <p:spPr>
          <a:xfrm flipV="1">
            <a:off x="1943542" y="4928616"/>
            <a:ext cx="0" cy="1010195"/>
          </a:xfrm>
          <a:prstGeom prst="line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9" name="Frihandsfigur: Form 68">
            <a:extLst>
              <a:ext uri="{FF2B5EF4-FFF2-40B4-BE49-F238E27FC236}">
                <a16:creationId xmlns:a16="http://schemas.microsoft.com/office/drawing/2014/main" id="{7CB0A9C1-D049-43CA-9AB5-A210E0142CF0}"/>
              </a:ext>
            </a:extLst>
          </p:cNvPr>
          <p:cNvSpPr/>
          <p:nvPr/>
        </p:nvSpPr>
        <p:spPr>
          <a:xfrm>
            <a:off x="4754880" y="4745736"/>
            <a:ext cx="1078992" cy="1170432"/>
          </a:xfrm>
          <a:custGeom>
            <a:avLst/>
            <a:gdLst>
              <a:gd name="connsiteX0" fmla="*/ 612648 w 1078992"/>
              <a:gd name="connsiteY0" fmla="*/ 0 h 1170432"/>
              <a:gd name="connsiteX1" fmla="*/ 630936 w 1078992"/>
              <a:gd name="connsiteY1" fmla="*/ 475488 h 1170432"/>
              <a:gd name="connsiteX2" fmla="*/ 1078992 w 1078992"/>
              <a:gd name="connsiteY2" fmla="*/ 475488 h 1170432"/>
              <a:gd name="connsiteX3" fmla="*/ 1069848 w 1078992"/>
              <a:gd name="connsiteY3" fmla="*/ 1170432 h 1170432"/>
              <a:gd name="connsiteX4" fmla="*/ 9144 w 1078992"/>
              <a:gd name="connsiteY4" fmla="*/ 1152144 h 1170432"/>
              <a:gd name="connsiteX5" fmla="*/ 0 w 1078992"/>
              <a:gd name="connsiteY5" fmla="*/ 0 h 1170432"/>
              <a:gd name="connsiteX6" fmla="*/ 612648 w 1078992"/>
              <a:gd name="connsiteY6" fmla="*/ 0 h 1170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8992" h="1170432">
                <a:moveTo>
                  <a:pt x="612648" y="0"/>
                </a:moveTo>
                <a:lnTo>
                  <a:pt x="630936" y="475488"/>
                </a:lnTo>
                <a:lnTo>
                  <a:pt x="1078992" y="475488"/>
                </a:lnTo>
                <a:lnTo>
                  <a:pt x="1069848" y="1170432"/>
                </a:lnTo>
                <a:lnTo>
                  <a:pt x="9144" y="1152144"/>
                </a:lnTo>
                <a:lnTo>
                  <a:pt x="0" y="0"/>
                </a:lnTo>
                <a:lnTo>
                  <a:pt x="612648" y="0"/>
                </a:lnTo>
                <a:close/>
              </a:path>
            </a:pathLst>
          </a:cu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CC2B1843-F88C-406D-8F25-F57D3B80DE45}"/>
              </a:ext>
            </a:extLst>
          </p:cNvPr>
          <p:cNvSpPr/>
          <p:nvPr/>
        </p:nvSpPr>
        <p:spPr>
          <a:xfrm>
            <a:off x="5320621" y="4392106"/>
            <a:ext cx="188324" cy="835662"/>
          </a:xfrm>
          <a:prstGeom prst="rect">
            <a:avLst/>
          </a:prstGeom>
          <a:solidFill>
            <a:srgbClr val="D2BC88"/>
          </a:solidFill>
          <a:ln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631D7D73-DE6C-4F08-A37B-D67FB693DDFA}"/>
              </a:ext>
            </a:extLst>
          </p:cNvPr>
          <p:cNvSpPr/>
          <p:nvPr/>
        </p:nvSpPr>
        <p:spPr>
          <a:xfrm>
            <a:off x="6391656" y="4402035"/>
            <a:ext cx="1237116" cy="1504989"/>
          </a:xfrm>
          <a:prstGeom prst="rect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0E6B3056-3B68-4953-A7BA-3FCFDF846DA3}"/>
              </a:ext>
            </a:extLst>
          </p:cNvPr>
          <p:cNvSpPr/>
          <p:nvPr/>
        </p:nvSpPr>
        <p:spPr>
          <a:xfrm>
            <a:off x="7637544" y="4497935"/>
            <a:ext cx="2695176" cy="1409090"/>
          </a:xfrm>
          <a:prstGeom prst="rect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3" name="Rektangel 72">
            <a:extLst>
              <a:ext uri="{FF2B5EF4-FFF2-40B4-BE49-F238E27FC236}">
                <a16:creationId xmlns:a16="http://schemas.microsoft.com/office/drawing/2014/main" id="{2B9A459A-1E30-477F-894D-D38BEDF95C01}"/>
              </a:ext>
            </a:extLst>
          </p:cNvPr>
          <p:cNvSpPr/>
          <p:nvPr/>
        </p:nvSpPr>
        <p:spPr>
          <a:xfrm>
            <a:off x="9432444" y="3280010"/>
            <a:ext cx="794559" cy="1217926"/>
          </a:xfrm>
          <a:prstGeom prst="rect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4" name="Rektangel 73">
            <a:extLst>
              <a:ext uri="{FF2B5EF4-FFF2-40B4-BE49-F238E27FC236}">
                <a16:creationId xmlns:a16="http://schemas.microsoft.com/office/drawing/2014/main" id="{947048BE-CA76-4DDB-B323-1A431A52408C}"/>
              </a:ext>
            </a:extLst>
          </p:cNvPr>
          <p:cNvSpPr/>
          <p:nvPr/>
        </p:nvSpPr>
        <p:spPr>
          <a:xfrm>
            <a:off x="6115700" y="3449471"/>
            <a:ext cx="1898486" cy="952564"/>
          </a:xfrm>
          <a:prstGeom prst="rect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4448783E-4656-42F7-871D-9EAFCB1AFAB7}"/>
              </a:ext>
            </a:extLst>
          </p:cNvPr>
          <p:cNvSpPr/>
          <p:nvPr/>
        </p:nvSpPr>
        <p:spPr>
          <a:xfrm>
            <a:off x="6143954" y="3449471"/>
            <a:ext cx="799596" cy="737772"/>
          </a:xfrm>
          <a:prstGeom prst="rect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77" name="Rak koppling 76">
            <a:extLst>
              <a:ext uri="{FF2B5EF4-FFF2-40B4-BE49-F238E27FC236}">
                <a16:creationId xmlns:a16="http://schemas.microsoft.com/office/drawing/2014/main" id="{582B02CA-E43B-4BB1-8EE8-98B6611B21EB}"/>
              </a:ext>
            </a:extLst>
          </p:cNvPr>
          <p:cNvCxnSpPr>
            <a:cxnSpLocks/>
          </p:cNvCxnSpPr>
          <p:nvPr/>
        </p:nvCxnSpPr>
        <p:spPr>
          <a:xfrm>
            <a:off x="5357550" y="4402035"/>
            <a:ext cx="758150" cy="0"/>
          </a:xfrm>
          <a:prstGeom prst="line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0" name="Rektangel 79">
            <a:extLst>
              <a:ext uri="{FF2B5EF4-FFF2-40B4-BE49-F238E27FC236}">
                <a16:creationId xmlns:a16="http://schemas.microsoft.com/office/drawing/2014/main" id="{18788CD8-A7A5-4DE4-9B45-5E199F16047C}"/>
              </a:ext>
            </a:extLst>
          </p:cNvPr>
          <p:cNvSpPr/>
          <p:nvPr/>
        </p:nvSpPr>
        <p:spPr>
          <a:xfrm>
            <a:off x="10239049" y="1989834"/>
            <a:ext cx="1525041" cy="1290176"/>
          </a:xfrm>
          <a:prstGeom prst="rect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1" name="Rektangel 80">
            <a:extLst>
              <a:ext uri="{FF2B5EF4-FFF2-40B4-BE49-F238E27FC236}">
                <a16:creationId xmlns:a16="http://schemas.microsoft.com/office/drawing/2014/main" id="{F3932ED5-0465-4F15-8A8E-20DD55AE99D1}"/>
              </a:ext>
            </a:extLst>
          </p:cNvPr>
          <p:cNvSpPr/>
          <p:nvPr/>
        </p:nvSpPr>
        <p:spPr>
          <a:xfrm>
            <a:off x="10226261" y="3312028"/>
            <a:ext cx="1578643" cy="1062746"/>
          </a:xfrm>
          <a:prstGeom prst="rect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31102B36-78D9-450B-BD31-4BDC45E20CA2}"/>
              </a:ext>
            </a:extLst>
          </p:cNvPr>
          <p:cNvSpPr/>
          <p:nvPr/>
        </p:nvSpPr>
        <p:spPr>
          <a:xfrm>
            <a:off x="10873109" y="2008029"/>
            <a:ext cx="953871" cy="727055"/>
          </a:xfrm>
          <a:prstGeom prst="rect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3" name="Rektangel 82">
            <a:extLst>
              <a:ext uri="{FF2B5EF4-FFF2-40B4-BE49-F238E27FC236}">
                <a16:creationId xmlns:a16="http://schemas.microsoft.com/office/drawing/2014/main" id="{036B4E05-E8AE-4569-8EDB-0CA3EECA2D50}"/>
              </a:ext>
            </a:extLst>
          </p:cNvPr>
          <p:cNvSpPr/>
          <p:nvPr/>
        </p:nvSpPr>
        <p:spPr>
          <a:xfrm>
            <a:off x="10764591" y="3297342"/>
            <a:ext cx="486020" cy="549659"/>
          </a:xfrm>
          <a:prstGeom prst="rect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200" dirty="0">
                <a:solidFill>
                  <a:srgbClr val="D2BC88"/>
                </a:solidFill>
              </a:rPr>
              <a:t>HISS</a:t>
            </a:r>
          </a:p>
        </p:txBody>
      </p:sp>
      <p:sp>
        <p:nvSpPr>
          <p:cNvPr id="84" name="Rektangel 83">
            <a:extLst>
              <a:ext uri="{FF2B5EF4-FFF2-40B4-BE49-F238E27FC236}">
                <a16:creationId xmlns:a16="http://schemas.microsoft.com/office/drawing/2014/main" id="{F760A738-5A38-4EC9-8FAA-81475A9A6782}"/>
              </a:ext>
            </a:extLst>
          </p:cNvPr>
          <p:cNvSpPr/>
          <p:nvPr/>
        </p:nvSpPr>
        <p:spPr>
          <a:xfrm>
            <a:off x="10979024" y="4390378"/>
            <a:ext cx="794559" cy="1516645"/>
          </a:xfrm>
          <a:prstGeom prst="rect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5" name="Ellips 84">
            <a:extLst>
              <a:ext uri="{FF2B5EF4-FFF2-40B4-BE49-F238E27FC236}">
                <a16:creationId xmlns:a16="http://schemas.microsoft.com/office/drawing/2014/main" id="{1D54CC03-1507-469A-895F-928C23E8BE8F}"/>
              </a:ext>
            </a:extLst>
          </p:cNvPr>
          <p:cNvSpPr/>
          <p:nvPr/>
        </p:nvSpPr>
        <p:spPr>
          <a:xfrm>
            <a:off x="685523" y="2917966"/>
            <a:ext cx="2230974" cy="1403806"/>
          </a:xfrm>
          <a:prstGeom prst="ellipse">
            <a:avLst/>
          </a:prstGeom>
          <a:noFill/>
          <a:ln w="38100">
            <a:solidFill>
              <a:srgbClr val="D2BC8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6" name="textruta 85">
            <a:extLst>
              <a:ext uri="{FF2B5EF4-FFF2-40B4-BE49-F238E27FC236}">
                <a16:creationId xmlns:a16="http://schemas.microsoft.com/office/drawing/2014/main" id="{644E3F17-1BCB-4D4E-816C-4A210928352F}"/>
              </a:ext>
            </a:extLst>
          </p:cNvPr>
          <p:cNvSpPr txBox="1"/>
          <p:nvPr/>
        </p:nvSpPr>
        <p:spPr>
          <a:xfrm>
            <a:off x="765049" y="1408369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b="1" dirty="0">
                <a:solidFill>
                  <a:srgbClr val="D2BC88"/>
                </a:solidFill>
              </a:rPr>
              <a:t>Kontor nr 4</a:t>
            </a:r>
          </a:p>
          <a:p>
            <a:pPr algn="ctr"/>
            <a:r>
              <a:rPr lang="sv-SE" sz="1000" b="1" dirty="0">
                <a:solidFill>
                  <a:srgbClr val="D2BC88"/>
                </a:solidFill>
              </a:rPr>
              <a:t> 16 kvm</a:t>
            </a:r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3A80F32F-4D6F-4BBC-9A9F-E8264A24F268}"/>
              </a:ext>
            </a:extLst>
          </p:cNvPr>
          <p:cNvSpPr txBox="1"/>
          <p:nvPr/>
        </p:nvSpPr>
        <p:spPr>
          <a:xfrm>
            <a:off x="1977169" y="1408369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b="1" dirty="0">
                <a:solidFill>
                  <a:srgbClr val="D2BC88"/>
                </a:solidFill>
              </a:rPr>
              <a:t>Kontor nr 5</a:t>
            </a:r>
          </a:p>
          <a:p>
            <a:pPr algn="ctr"/>
            <a:r>
              <a:rPr lang="sv-SE" sz="1000" b="1" dirty="0">
                <a:solidFill>
                  <a:srgbClr val="D2BC88"/>
                </a:solidFill>
              </a:rPr>
              <a:t> 14 kvm</a:t>
            </a:r>
          </a:p>
        </p:txBody>
      </p:sp>
      <p:sp>
        <p:nvSpPr>
          <p:cNvPr id="88" name="textruta 87">
            <a:extLst>
              <a:ext uri="{FF2B5EF4-FFF2-40B4-BE49-F238E27FC236}">
                <a16:creationId xmlns:a16="http://schemas.microsoft.com/office/drawing/2014/main" id="{2E569EFA-F580-40DE-B0DA-5523932667D7}"/>
              </a:ext>
            </a:extLst>
          </p:cNvPr>
          <p:cNvSpPr txBox="1"/>
          <p:nvPr/>
        </p:nvSpPr>
        <p:spPr>
          <a:xfrm>
            <a:off x="3083592" y="1408369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b="1" dirty="0">
                <a:solidFill>
                  <a:srgbClr val="D2BC88"/>
                </a:solidFill>
              </a:rPr>
              <a:t>Kontor nr 6</a:t>
            </a:r>
          </a:p>
          <a:p>
            <a:pPr algn="ctr"/>
            <a:r>
              <a:rPr lang="sv-SE" sz="1000" b="1" dirty="0">
                <a:solidFill>
                  <a:srgbClr val="D2BC88"/>
                </a:solidFill>
              </a:rPr>
              <a:t> 13 kvm</a:t>
            </a:r>
          </a:p>
        </p:txBody>
      </p:sp>
      <p:sp>
        <p:nvSpPr>
          <p:cNvPr id="89" name="textruta 88">
            <a:extLst>
              <a:ext uri="{FF2B5EF4-FFF2-40B4-BE49-F238E27FC236}">
                <a16:creationId xmlns:a16="http://schemas.microsoft.com/office/drawing/2014/main" id="{674F49EA-52A8-41D4-98A1-E9DC93F50DDA}"/>
              </a:ext>
            </a:extLst>
          </p:cNvPr>
          <p:cNvSpPr txBox="1"/>
          <p:nvPr/>
        </p:nvSpPr>
        <p:spPr>
          <a:xfrm>
            <a:off x="4218464" y="1408369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b="1" dirty="0">
                <a:solidFill>
                  <a:srgbClr val="D2BC88"/>
                </a:solidFill>
              </a:rPr>
              <a:t>Kontor nr 7</a:t>
            </a:r>
          </a:p>
          <a:p>
            <a:pPr algn="ctr"/>
            <a:r>
              <a:rPr lang="sv-SE" sz="1000" b="1" dirty="0">
                <a:solidFill>
                  <a:srgbClr val="D2BC88"/>
                </a:solidFill>
              </a:rPr>
              <a:t> 13 kvm</a:t>
            </a:r>
          </a:p>
        </p:txBody>
      </p:sp>
      <p:sp>
        <p:nvSpPr>
          <p:cNvPr id="90" name="textruta 89">
            <a:extLst>
              <a:ext uri="{FF2B5EF4-FFF2-40B4-BE49-F238E27FC236}">
                <a16:creationId xmlns:a16="http://schemas.microsoft.com/office/drawing/2014/main" id="{17011E56-D4C8-44C1-AB98-74DDDEFEBAB1}"/>
              </a:ext>
            </a:extLst>
          </p:cNvPr>
          <p:cNvSpPr txBox="1"/>
          <p:nvPr/>
        </p:nvSpPr>
        <p:spPr>
          <a:xfrm>
            <a:off x="5335569" y="1412365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b="1" dirty="0">
                <a:solidFill>
                  <a:srgbClr val="D2BC88"/>
                </a:solidFill>
              </a:rPr>
              <a:t>Kontor nr 8</a:t>
            </a:r>
          </a:p>
          <a:p>
            <a:pPr algn="ctr"/>
            <a:r>
              <a:rPr lang="sv-SE" sz="1000" b="1" dirty="0">
                <a:solidFill>
                  <a:srgbClr val="D2BC88"/>
                </a:solidFill>
              </a:rPr>
              <a:t> 13 kvm</a:t>
            </a:r>
          </a:p>
        </p:txBody>
      </p:sp>
      <p:sp>
        <p:nvSpPr>
          <p:cNvPr id="91" name="textruta 90">
            <a:extLst>
              <a:ext uri="{FF2B5EF4-FFF2-40B4-BE49-F238E27FC236}">
                <a16:creationId xmlns:a16="http://schemas.microsoft.com/office/drawing/2014/main" id="{ED5C429B-0861-44B3-8DFA-F891BC56F51F}"/>
              </a:ext>
            </a:extLst>
          </p:cNvPr>
          <p:cNvSpPr txBox="1"/>
          <p:nvPr/>
        </p:nvSpPr>
        <p:spPr>
          <a:xfrm>
            <a:off x="6396915" y="1408369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b="1" dirty="0">
                <a:solidFill>
                  <a:srgbClr val="D2BC88"/>
                </a:solidFill>
              </a:rPr>
              <a:t>Kontor nr 9</a:t>
            </a:r>
          </a:p>
          <a:p>
            <a:pPr algn="ctr"/>
            <a:r>
              <a:rPr lang="sv-SE" sz="1000" b="1" dirty="0">
                <a:solidFill>
                  <a:srgbClr val="D2BC88"/>
                </a:solidFill>
              </a:rPr>
              <a:t> 14 kvm</a:t>
            </a:r>
          </a:p>
        </p:txBody>
      </p:sp>
      <p:sp>
        <p:nvSpPr>
          <p:cNvPr id="92" name="textruta 91">
            <a:extLst>
              <a:ext uri="{FF2B5EF4-FFF2-40B4-BE49-F238E27FC236}">
                <a16:creationId xmlns:a16="http://schemas.microsoft.com/office/drawing/2014/main" id="{5C99994C-47AD-4E21-B5D3-2CE6B3A1F861}"/>
              </a:ext>
            </a:extLst>
          </p:cNvPr>
          <p:cNvSpPr txBox="1"/>
          <p:nvPr/>
        </p:nvSpPr>
        <p:spPr>
          <a:xfrm>
            <a:off x="7490128" y="1403221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b="1" dirty="0">
                <a:solidFill>
                  <a:srgbClr val="D2BC88"/>
                </a:solidFill>
              </a:rPr>
              <a:t>Kontor nr 10</a:t>
            </a:r>
          </a:p>
          <a:p>
            <a:pPr algn="ctr"/>
            <a:r>
              <a:rPr lang="sv-SE" sz="1000" b="1" dirty="0">
                <a:solidFill>
                  <a:srgbClr val="D2BC88"/>
                </a:solidFill>
              </a:rPr>
              <a:t> 14 kvm</a:t>
            </a:r>
          </a:p>
        </p:txBody>
      </p:sp>
      <p:sp>
        <p:nvSpPr>
          <p:cNvPr id="93" name="textruta 92">
            <a:extLst>
              <a:ext uri="{FF2B5EF4-FFF2-40B4-BE49-F238E27FC236}">
                <a16:creationId xmlns:a16="http://schemas.microsoft.com/office/drawing/2014/main" id="{BA6A731B-5195-4429-8C52-DDF04157B5CA}"/>
              </a:ext>
            </a:extLst>
          </p:cNvPr>
          <p:cNvSpPr txBox="1"/>
          <p:nvPr/>
        </p:nvSpPr>
        <p:spPr>
          <a:xfrm>
            <a:off x="8595782" y="1412365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b="1" dirty="0">
                <a:solidFill>
                  <a:srgbClr val="D2BC88"/>
                </a:solidFill>
              </a:rPr>
              <a:t>Kontor nr 11</a:t>
            </a:r>
          </a:p>
          <a:p>
            <a:pPr algn="ctr"/>
            <a:r>
              <a:rPr lang="sv-SE" sz="1000" b="1" dirty="0">
                <a:solidFill>
                  <a:srgbClr val="D2BC88"/>
                </a:solidFill>
              </a:rPr>
              <a:t> 13 kvm</a:t>
            </a:r>
          </a:p>
        </p:txBody>
      </p:sp>
      <p:sp>
        <p:nvSpPr>
          <p:cNvPr id="94" name="textruta 93">
            <a:extLst>
              <a:ext uri="{FF2B5EF4-FFF2-40B4-BE49-F238E27FC236}">
                <a16:creationId xmlns:a16="http://schemas.microsoft.com/office/drawing/2014/main" id="{1E3BB43E-A33C-4207-9159-BEAD55CC5135}"/>
              </a:ext>
            </a:extLst>
          </p:cNvPr>
          <p:cNvSpPr txBox="1"/>
          <p:nvPr/>
        </p:nvSpPr>
        <p:spPr>
          <a:xfrm>
            <a:off x="10312051" y="1412365"/>
            <a:ext cx="854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b="1" dirty="0">
                <a:solidFill>
                  <a:srgbClr val="D2BC88"/>
                </a:solidFill>
              </a:rPr>
              <a:t>Kontor nr 12</a:t>
            </a:r>
          </a:p>
          <a:p>
            <a:pPr algn="ctr"/>
            <a:r>
              <a:rPr lang="sv-SE" sz="1000" b="1" dirty="0">
                <a:solidFill>
                  <a:srgbClr val="D2BC88"/>
                </a:solidFill>
              </a:rPr>
              <a:t> 19 kvm</a:t>
            </a:r>
          </a:p>
        </p:txBody>
      </p:sp>
      <p:sp>
        <p:nvSpPr>
          <p:cNvPr id="95" name="textruta 94">
            <a:extLst>
              <a:ext uri="{FF2B5EF4-FFF2-40B4-BE49-F238E27FC236}">
                <a16:creationId xmlns:a16="http://schemas.microsoft.com/office/drawing/2014/main" id="{D748EB60-5628-4557-B240-91A3C1119F27}"/>
              </a:ext>
            </a:extLst>
          </p:cNvPr>
          <p:cNvSpPr txBox="1"/>
          <p:nvPr/>
        </p:nvSpPr>
        <p:spPr>
          <a:xfrm>
            <a:off x="765049" y="5104485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b="1" dirty="0">
                <a:solidFill>
                  <a:srgbClr val="D2BC88"/>
                </a:solidFill>
              </a:rPr>
              <a:t>Kontor nr 3</a:t>
            </a:r>
          </a:p>
          <a:p>
            <a:pPr algn="ctr"/>
            <a:r>
              <a:rPr lang="sv-SE" sz="1000" b="1" dirty="0">
                <a:solidFill>
                  <a:srgbClr val="D2BC88"/>
                </a:solidFill>
              </a:rPr>
              <a:t> 23 kvm</a:t>
            </a:r>
          </a:p>
        </p:txBody>
      </p:sp>
      <p:sp>
        <p:nvSpPr>
          <p:cNvPr id="96" name="textruta 95">
            <a:extLst>
              <a:ext uri="{FF2B5EF4-FFF2-40B4-BE49-F238E27FC236}">
                <a16:creationId xmlns:a16="http://schemas.microsoft.com/office/drawing/2014/main" id="{0CEB4281-B172-4213-8DDD-0DB765A50242}"/>
              </a:ext>
            </a:extLst>
          </p:cNvPr>
          <p:cNvSpPr txBox="1"/>
          <p:nvPr/>
        </p:nvSpPr>
        <p:spPr>
          <a:xfrm>
            <a:off x="2078772" y="5130897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b="1" dirty="0">
                <a:solidFill>
                  <a:srgbClr val="D2BC88"/>
                </a:solidFill>
              </a:rPr>
              <a:t>Kontor nr 2</a:t>
            </a:r>
          </a:p>
          <a:p>
            <a:pPr algn="ctr"/>
            <a:r>
              <a:rPr lang="sv-SE" sz="1000" b="1" dirty="0">
                <a:solidFill>
                  <a:srgbClr val="D2BC88"/>
                </a:solidFill>
              </a:rPr>
              <a:t> 13 kvm</a:t>
            </a:r>
          </a:p>
        </p:txBody>
      </p:sp>
      <p:sp>
        <p:nvSpPr>
          <p:cNvPr id="97" name="textruta 96">
            <a:extLst>
              <a:ext uri="{FF2B5EF4-FFF2-40B4-BE49-F238E27FC236}">
                <a16:creationId xmlns:a16="http://schemas.microsoft.com/office/drawing/2014/main" id="{3334E5DF-D8A9-4320-964E-235C02506A52}"/>
              </a:ext>
            </a:extLst>
          </p:cNvPr>
          <p:cNvSpPr txBox="1"/>
          <p:nvPr/>
        </p:nvSpPr>
        <p:spPr>
          <a:xfrm>
            <a:off x="3466487" y="5130897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b="1" dirty="0">
                <a:solidFill>
                  <a:srgbClr val="D2BC88"/>
                </a:solidFill>
              </a:rPr>
              <a:t>Kontor nr 1</a:t>
            </a:r>
          </a:p>
          <a:p>
            <a:pPr algn="ctr"/>
            <a:r>
              <a:rPr lang="sv-SE" sz="1000" b="1">
                <a:solidFill>
                  <a:srgbClr val="D2BC88"/>
                </a:solidFill>
              </a:rPr>
              <a:t> 25 </a:t>
            </a:r>
            <a:r>
              <a:rPr lang="sv-SE" sz="1000" b="1" dirty="0">
                <a:solidFill>
                  <a:srgbClr val="D2BC88"/>
                </a:solidFill>
              </a:rPr>
              <a:t>kvm</a:t>
            </a:r>
          </a:p>
        </p:txBody>
      </p:sp>
      <p:sp>
        <p:nvSpPr>
          <p:cNvPr id="98" name="textruta 97">
            <a:extLst>
              <a:ext uri="{FF2B5EF4-FFF2-40B4-BE49-F238E27FC236}">
                <a16:creationId xmlns:a16="http://schemas.microsoft.com/office/drawing/2014/main" id="{3AD01E6A-967D-42ED-864F-B51545CA6CCB}"/>
              </a:ext>
            </a:extLst>
          </p:cNvPr>
          <p:cNvSpPr txBox="1"/>
          <p:nvPr/>
        </p:nvSpPr>
        <p:spPr>
          <a:xfrm>
            <a:off x="11030015" y="2184161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D2BC88"/>
                </a:solidFill>
              </a:rPr>
              <a:t>HISS</a:t>
            </a:r>
          </a:p>
        </p:txBody>
      </p:sp>
      <p:cxnSp>
        <p:nvCxnSpPr>
          <p:cNvPr id="107" name="Rak pilkoppling 106">
            <a:extLst>
              <a:ext uri="{FF2B5EF4-FFF2-40B4-BE49-F238E27FC236}">
                <a16:creationId xmlns:a16="http://schemas.microsoft.com/office/drawing/2014/main" id="{EFFD8072-4F06-4C61-AC1E-58ECE5EA6C5A}"/>
              </a:ext>
            </a:extLst>
          </p:cNvPr>
          <p:cNvCxnSpPr>
            <a:cxnSpLocks/>
          </p:cNvCxnSpPr>
          <p:nvPr/>
        </p:nvCxnSpPr>
        <p:spPr>
          <a:xfrm flipH="1">
            <a:off x="10497313" y="3328994"/>
            <a:ext cx="1" cy="500339"/>
          </a:xfrm>
          <a:prstGeom prst="straightConnector1">
            <a:avLst/>
          </a:prstGeom>
          <a:ln>
            <a:solidFill>
              <a:srgbClr val="D2BC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Rak pilkoppling 111">
            <a:extLst>
              <a:ext uri="{FF2B5EF4-FFF2-40B4-BE49-F238E27FC236}">
                <a16:creationId xmlns:a16="http://schemas.microsoft.com/office/drawing/2014/main" id="{4CD8EE73-925D-4962-B399-4EBEB8FE3A11}"/>
              </a:ext>
            </a:extLst>
          </p:cNvPr>
          <p:cNvCxnSpPr>
            <a:cxnSpLocks/>
          </p:cNvCxnSpPr>
          <p:nvPr/>
        </p:nvCxnSpPr>
        <p:spPr>
          <a:xfrm flipV="1">
            <a:off x="11512296" y="3328996"/>
            <a:ext cx="0" cy="766910"/>
          </a:xfrm>
          <a:prstGeom prst="straightConnector1">
            <a:avLst/>
          </a:prstGeom>
          <a:ln>
            <a:solidFill>
              <a:srgbClr val="D2BC8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Rak koppling 114">
            <a:extLst>
              <a:ext uri="{FF2B5EF4-FFF2-40B4-BE49-F238E27FC236}">
                <a16:creationId xmlns:a16="http://schemas.microsoft.com/office/drawing/2014/main" id="{2AE8A84F-541A-4A5D-88A7-EE20291B352C}"/>
              </a:ext>
            </a:extLst>
          </p:cNvPr>
          <p:cNvCxnSpPr>
            <a:cxnSpLocks/>
            <a:stCxn id="148" idx="3"/>
          </p:cNvCxnSpPr>
          <p:nvPr/>
        </p:nvCxnSpPr>
        <p:spPr>
          <a:xfrm flipV="1">
            <a:off x="11250611" y="4095906"/>
            <a:ext cx="255866" cy="5726"/>
          </a:xfrm>
          <a:prstGeom prst="line">
            <a:avLst/>
          </a:prstGeom>
          <a:ln>
            <a:solidFill>
              <a:srgbClr val="D2B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ruta 119">
            <a:extLst>
              <a:ext uri="{FF2B5EF4-FFF2-40B4-BE49-F238E27FC236}">
                <a16:creationId xmlns:a16="http://schemas.microsoft.com/office/drawing/2014/main" id="{35933BAF-C1DD-46B9-9D47-34BAC0F86168}"/>
              </a:ext>
            </a:extLst>
          </p:cNvPr>
          <p:cNvSpPr txBox="1"/>
          <p:nvPr/>
        </p:nvSpPr>
        <p:spPr>
          <a:xfrm>
            <a:off x="10124668" y="6401739"/>
            <a:ext cx="118974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D2BC88"/>
                </a:solidFill>
              </a:rPr>
              <a:t>TILL P-HUS</a:t>
            </a:r>
          </a:p>
        </p:txBody>
      </p:sp>
      <p:sp>
        <p:nvSpPr>
          <p:cNvPr id="121" name="Pil: höger 120">
            <a:extLst>
              <a:ext uri="{FF2B5EF4-FFF2-40B4-BE49-F238E27FC236}">
                <a16:creationId xmlns:a16="http://schemas.microsoft.com/office/drawing/2014/main" id="{6ECDD2F5-030F-48DF-9781-6B6D46809A07}"/>
              </a:ext>
            </a:extLst>
          </p:cNvPr>
          <p:cNvSpPr/>
          <p:nvPr/>
        </p:nvSpPr>
        <p:spPr>
          <a:xfrm rot="5400000">
            <a:off x="10366211" y="5986992"/>
            <a:ext cx="612648" cy="222578"/>
          </a:xfrm>
          <a:prstGeom prst="rightArrow">
            <a:avLst/>
          </a:prstGeom>
          <a:solidFill>
            <a:srgbClr val="D2BC88"/>
          </a:solidFill>
          <a:ln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3" name="Rak koppling 122">
            <a:extLst>
              <a:ext uri="{FF2B5EF4-FFF2-40B4-BE49-F238E27FC236}">
                <a16:creationId xmlns:a16="http://schemas.microsoft.com/office/drawing/2014/main" id="{82EEC4AD-54EB-49DF-8C1B-D8559EBFFC66}"/>
              </a:ext>
            </a:extLst>
          </p:cNvPr>
          <p:cNvCxnSpPr/>
          <p:nvPr/>
        </p:nvCxnSpPr>
        <p:spPr>
          <a:xfrm>
            <a:off x="9432444" y="3280010"/>
            <a:ext cx="793817" cy="1217925"/>
          </a:xfrm>
          <a:prstGeom prst="line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4" name="Rektangel 123">
            <a:extLst>
              <a:ext uri="{FF2B5EF4-FFF2-40B4-BE49-F238E27FC236}">
                <a16:creationId xmlns:a16="http://schemas.microsoft.com/office/drawing/2014/main" id="{79177E3D-2057-46D3-A52E-297F077AB131}"/>
              </a:ext>
            </a:extLst>
          </p:cNvPr>
          <p:cNvSpPr/>
          <p:nvPr/>
        </p:nvSpPr>
        <p:spPr>
          <a:xfrm>
            <a:off x="6943550" y="3453755"/>
            <a:ext cx="1070636" cy="301428"/>
          </a:xfrm>
          <a:prstGeom prst="rect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5" name="Rak koppling 124">
            <a:extLst>
              <a:ext uri="{FF2B5EF4-FFF2-40B4-BE49-F238E27FC236}">
                <a16:creationId xmlns:a16="http://schemas.microsoft.com/office/drawing/2014/main" id="{61E8269D-BC48-4991-98C0-0FA8B144181D}"/>
              </a:ext>
            </a:extLst>
          </p:cNvPr>
          <p:cNvCxnSpPr>
            <a:cxnSpLocks/>
          </p:cNvCxnSpPr>
          <p:nvPr/>
        </p:nvCxnSpPr>
        <p:spPr>
          <a:xfrm>
            <a:off x="6119401" y="4170642"/>
            <a:ext cx="832921" cy="204132"/>
          </a:xfrm>
          <a:prstGeom prst="line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7" name="Rak koppling 126">
            <a:extLst>
              <a:ext uri="{FF2B5EF4-FFF2-40B4-BE49-F238E27FC236}">
                <a16:creationId xmlns:a16="http://schemas.microsoft.com/office/drawing/2014/main" id="{C1CA1201-D161-44FD-8C4E-A6F8D016BABC}"/>
              </a:ext>
            </a:extLst>
          </p:cNvPr>
          <p:cNvCxnSpPr>
            <a:cxnSpLocks/>
          </p:cNvCxnSpPr>
          <p:nvPr/>
        </p:nvCxnSpPr>
        <p:spPr>
          <a:xfrm>
            <a:off x="6943495" y="4162459"/>
            <a:ext cx="7511" cy="212315"/>
          </a:xfrm>
          <a:prstGeom prst="line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2" name="Rektangel 131">
            <a:extLst>
              <a:ext uri="{FF2B5EF4-FFF2-40B4-BE49-F238E27FC236}">
                <a16:creationId xmlns:a16="http://schemas.microsoft.com/office/drawing/2014/main" id="{12DB146A-6DE4-472D-95DD-87C76FA694B9}"/>
              </a:ext>
            </a:extLst>
          </p:cNvPr>
          <p:cNvSpPr/>
          <p:nvPr/>
        </p:nvSpPr>
        <p:spPr>
          <a:xfrm flipV="1">
            <a:off x="7635642" y="4399978"/>
            <a:ext cx="378544" cy="107556"/>
          </a:xfrm>
          <a:prstGeom prst="rect">
            <a:avLst/>
          </a:prstGeom>
          <a:noFill/>
          <a:ln w="38100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3" name="textruta 132">
            <a:extLst>
              <a:ext uri="{FF2B5EF4-FFF2-40B4-BE49-F238E27FC236}">
                <a16:creationId xmlns:a16="http://schemas.microsoft.com/office/drawing/2014/main" id="{5B3C513F-E4E6-4721-B622-C4BD54FC96ED}"/>
              </a:ext>
            </a:extLst>
          </p:cNvPr>
          <p:cNvSpPr txBox="1"/>
          <p:nvPr/>
        </p:nvSpPr>
        <p:spPr>
          <a:xfrm>
            <a:off x="1502951" y="3382718"/>
            <a:ext cx="669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D2BC88"/>
                </a:solidFill>
              </a:rPr>
              <a:t>PAUS</a:t>
            </a:r>
          </a:p>
        </p:txBody>
      </p:sp>
      <p:sp>
        <p:nvSpPr>
          <p:cNvPr id="134" name="textruta 133">
            <a:extLst>
              <a:ext uri="{FF2B5EF4-FFF2-40B4-BE49-F238E27FC236}">
                <a16:creationId xmlns:a16="http://schemas.microsoft.com/office/drawing/2014/main" id="{503497A7-27D6-4A9B-9971-FD66FE908EEE}"/>
              </a:ext>
            </a:extLst>
          </p:cNvPr>
          <p:cNvSpPr txBox="1"/>
          <p:nvPr/>
        </p:nvSpPr>
        <p:spPr>
          <a:xfrm>
            <a:off x="8555736" y="5058775"/>
            <a:ext cx="8290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b="1" dirty="0">
                <a:solidFill>
                  <a:srgbClr val="D2BC88"/>
                </a:solidFill>
              </a:rPr>
              <a:t>KONFERENS</a:t>
            </a:r>
          </a:p>
        </p:txBody>
      </p:sp>
      <p:sp>
        <p:nvSpPr>
          <p:cNvPr id="135" name="textruta 134">
            <a:extLst>
              <a:ext uri="{FF2B5EF4-FFF2-40B4-BE49-F238E27FC236}">
                <a16:creationId xmlns:a16="http://schemas.microsoft.com/office/drawing/2014/main" id="{6206F885-B7A5-4989-898E-856575DFAD25}"/>
              </a:ext>
            </a:extLst>
          </p:cNvPr>
          <p:cNvSpPr txBox="1"/>
          <p:nvPr/>
        </p:nvSpPr>
        <p:spPr>
          <a:xfrm>
            <a:off x="6695080" y="5058319"/>
            <a:ext cx="6303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b="1" dirty="0">
                <a:solidFill>
                  <a:srgbClr val="D2BC88"/>
                </a:solidFill>
              </a:rPr>
              <a:t>SAMTAL</a:t>
            </a:r>
          </a:p>
        </p:txBody>
      </p:sp>
      <p:sp>
        <p:nvSpPr>
          <p:cNvPr id="136" name="textruta 135">
            <a:extLst>
              <a:ext uri="{FF2B5EF4-FFF2-40B4-BE49-F238E27FC236}">
                <a16:creationId xmlns:a16="http://schemas.microsoft.com/office/drawing/2014/main" id="{52071A18-6441-4453-A686-99D4189039D2}"/>
              </a:ext>
            </a:extLst>
          </p:cNvPr>
          <p:cNvSpPr txBox="1"/>
          <p:nvPr/>
        </p:nvSpPr>
        <p:spPr>
          <a:xfrm>
            <a:off x="5784900" y="4744259"/>
            <a:ext cx="4122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b="1" dirty="0">
                <a:solidFill>
                  <a:srgbClr val="D2BC88"/>
                </a:solidFill>
              </a:rPr>
              <a:t>KÖK</a:t>
            </a:r>
          </a:p>
        </p:txBody>
      </p:sp>
      <p:sp>
        <p:nvSpPr>
          <p:cNvPr id="137" name="textruta 136">
            <a:extLst>
              <a:ext uri="{FF2B5EF4-FFF2-40B4-BE49-F238E27FC236}">
                <a16:creationId xmlns:a16="http://schemas.microsoft.com/office/drawing/2014/main" id="{8BBF2B77-38F8-4D1A-A125-6E17F940AE6B}"/>
              </a:ext>
            </a:extLst>
          </p:cNvPr>
          <p:cNvSpPr txBox="1"/>
          <p:nvPr/>
        </p:nvSpPr>
        <p:spPr>
          <a:xfrm>
            <a:off x="4937469" y="5414419"/>
            <a:ext cx="705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b="1" dirty="0">
                <a:solidFill>
                  <a:srgbClr val="D2BC88"/>
                </a:solidFill>
              </a:rPr>
              <a:t>MATRUM</a:t>
            </a:r>
          </a:p>
        </p:txBody>
      </p:sp>
      <p:sp>
        <p:nvSpPr>
          <p:cNvPr id="138" name="textruta 137">
            <a:extLst>
              <a:ext uri="{FF2B5EF4-FFF2-40B4-BE49-F238E27FC236}">
                <a16:creationId xmlns:a16="http://schemas.microsoft.com/office/drawing/2014/main" id="{2618AF95-AD77-47BF-B8B7-EBE73F7D45E9}"/>
              </a:ext>
            </a:extLst>
          </p:cNvPr>
          <p:cNvSpPr txBox="1"/>
          <p:nvPr/>
        </p:nvSpPr>
        <p:spPr>
          <a:xfrm>
            <a:off x="7156174" y="3945295"/>
            <a:ext cx="631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b="1" dirty="0">
                <a:solidFill>
                  <a:srgbClr val="D2BC88"/>
                </a:solidFill>
              </a:rPr>
              <a:t>FÖRRÅD</a:t>
            </a:r>
          </a:p>
        </p:txBody>
      </p:sp>
      <p:sp>
        <p:nvSpPr>
          <p:cNvPr id="139" name="textruta 138">
            <a:extLst>
              <a:ext uri="{FF2B5EF4-FFF2-40B4-BE49-F238E27FC236}">
                <a16:creationId xmlns:a16="http://schemas.microsoft.com/office/drawing/2014/main" id="{70ADC6E8-FC82-4DE6-9428-6C246C52F4BD}"/>
              </a:ext>
            </a:extLst>
          </p:cNvPr>
          <p:cNvSpPr txBox="1"/>
          <p:nvPr/>
        </p:nvSpPr>
        <p:spPr>
          <a:xfrm>
            <a:off x="6146170" y="3723509"/>
            <a:ext cx="7793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b="1" dirty="0">
                <a:solidFill>
                  <a:srgbClr val="D2BC88"/>
                </a:solidFill>
              </a:rPr>
              <a:t>KOPIERING</a:t>
            </a:r>
          </a:p>
        </p:txBody>
      </p:sp>
      <p:sp>
        <p:nvSpPr>
          <p:cNvPr id="140" name="textruta 139">
            <a:extLst>
              <a:ext uri="{FF2B5EF4-FFF2-40B4-BE49-F238E27FC236}">
                <a16:creationId xmlns:a16="http://schemas.microsoft.com/office/drawing/2014/main" id="{2EB8A0C3-96C0-481D-BC8E-672A4DA5D0A0}"/>
              </a:ext>
            </a:extLst>
          </p:cNvPr>
          <p:cNvSpPr txBox="1"/>
          <p:nvPr/>
        </p:nvSpPr>
        <p:spPr>
          <a:xfrm>
            <a:off x="4761848" y="3596574"/>
            <a:ext cx="4411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b="1" dirty="0">
                <a:solidFill>
                  <a:srgbClr val="D2BC88"/>
                </a:solidFill>
              </a:rPr>
              <a:t>RWC</a:t>
            </a:r>
          </a:p>
        </p:txBody>
      </p:sp>
      <p:sp>
        <p:nvSpPr>
          <p:cNvPr id="141" name="textruta 140">
            <a:extLst>
              <a:ext uri="{FF2B5EF4-FFF2-40B4-BE49-F238E27FC236}">
                <a16:creationId xmlns:a16="http://schemas.microsoft.com/office/drawing/2014/main" id="{EBDC8287-397C-4EBD-9412-BE64584A6BD5}"/>
              </a:ext>
            </a:extLst>
          </p:cNvPr>
          <p:cNvSpPr txBox="1"/>
          <p:nvPr/>
        </p:nvSpPr>
        <p:spPr>
          <a:xfrm>
            <a:off x="4787894" y="4001304"/>
            <a:ext cx="369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b="1" dirty="0">
                <a:solidFill>
                  <a:srgbClr val="D2BC88"/>
                </a:solidFill>
              </a:rPr>
              <a:t>WC</a:t>
            </a:r>
          </a:p>
        </p:txBody>
      </p:sp>
      <p:sp>
        <p:nvSpPr>
          <p:cNvPr id="142" name="textruta 141">
            <a:extLst>
              <a:ext uri="{FF2B5EF4-FFF2-40B4-BE49-F238E27FC236}">
                <a16:creationId xmlns:a16="http://schemas.microsoft.com/office/drawing/2014/main" id="{0CEB0AEB-3245-4563-9AEC-B0EF8E26FE65}"/>
              </a:ext>
            </a:extLst>
          </p:cNvPr>
          <p:cNvSpPr txBox="1"/>
          <p:nvPr/>
        </p:nvSpPr>
        <p:spPr>
          <a:xfrm>
            <a:off x="3987662" y="3591694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b="1" dirty="0">
                <a:solidFill>
                  <a:srgbClr val="D2BC88"/>
                </a:solidFill>
              </a:rPr>
              <a:t>WC</a:t>
            </a:r>
          </a:p>
          <a:p>
            <a:pPr algn="ctr"/>
            <a:r>
              <a:rPr lang="sv-SE" sz="1000" b="1" dirty="0">
                <a:solidFill>
                  <a:srgbClr val="D2BC88"/>
                </a:solidFill>
              </a:rPr>
              <a:t>DUSCH</a:t>
            </a:r>
          </a:p>
        </p:txBody>
      </p:sp>
      <p:sp>
        <p:nvSpPr>
          <p:cNvPr id="143" name="textruta 142">
            <a:extLst>
              <a:ext uri="{FF2B5EF4-FFF2-40B4-BE49-F238E27FC236}">
                <a16:creationId xmlns:a16="http://schemas.microsoft.com/office/drawing/2014/main" id="{8981FA77-B6DF-48DE-B1B7-A85B5B1EA7AF}"/>
              </a:ext>
            </a:extLst>
          </p:cNvPr>
          <p:cNvSpPr txBox="1"/>
          <p:nvPr/>
        </p:nvSpPr>
        <p:spPr>
          <a:xfrm>
            <a:off x="3186649" y="3787835"/>
            <a:ext cx="6319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b="1" dirty="0">
                <a:solidFill>
                  <a:srgbClr val="D2BC88"/>
                </a:solidFill>
              </a:rPr>
              <a:t>FÖRRÅD</a:t>
            </a:r>
          </a:p>
        </p:txBody>
      </p:sp>
      <p:sp>
        <p:nvSpPr>
          <p:cNvPr id="144" name="Ellips 143">
            <a:extLst>
              <a:ext uri="{FF2B5EF4-FFF2-40B4-BE49-F238E27FC236}">
                <a16:creationId xmlns:a16="http://schemas.microsoft.com/office/drawing/2014/main" id="{359B58FD-27A0-4E9C-86F6-1F90F20C2D9C}"/>
              </a:ext>
            </a:extLst>
          </p:cNvPr>
          <p:cNvSpPr/>
          <p:nvPr/>
        </p:nvSpPr>
        <p:spPr>
          <a:xfrm rot="5400000">
            <a:off x="8459719" y="3561834"/>
            <a:ext cx="1217926" cy="619299"/>
          </a:xfrm>
          <a:prstGeom prst="ellipse">
            <a:avLst/>
          </a:prstGeom>
          <a:noFill/>
          <a:ln w="38100">
            <a:solidFill>
              <a:srgbClr val="D2BC8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6" name="textruta 145">
            <a:extLst>
              <a:ext uri="{FF2B5EF4-FFF2-40B4-BE49-F238E27FC236}">
                <a16:creationId xmlns:a16="http://schemas.microsoft.com/office/drawing/2014/main" id="{D634DFE7-E537-407C-A38C-89D9D6CCCFA5}"/>
              </a:ext>
            </a:extLst>
          </p:cNvPr>
          <p:cNvSpPr txBox="1"/>
          <p:nvPr/>
        </p:nvSpPr>
        <p:spPr>
          <a:xfrm>
            <a:off x="8749526" y="3631393"/>
            <a:ext cx="6383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000" b="1" dirty="0">
                <a:solidFill>
                  <a:srgbClr val="D2BC88"/>
                </a:solidFill>
              </a:rPr>
              <a:t>LOUNGE</a:t>
            </a:r>
          </a:p>
        </p:txBody>
      </p:sp>
      <p:sp>
        <p:nvSpPr>
          <p:cNvPr id="147" name="Pil: höger 146">
            <a:extLst>
              <a:ext uri="{FF2B5EF4-FFF2-40B4-BE49-F238E27FC236}">
                <a16:creationId xmlns:a16="http://schemas.microsoft.com/office/drawing/2014/main" id="{4214F7F6-40EB-4792-B95C-5E4E1C02BD63}"/>
              </a:ext>
            </a:extLst>
          </p:cNvPr>
          <p:cNvSpPr/>
          <p:nvPr/>
        </p:nvSpPr>
        <p:spPr>
          <a:xfrm rot="10800000">
            <a:off x="9862621" y="2947533"/>
            <a:ext cx="612648" cy="222578"/>
          </a:xfrm>
          <a:prstGeom prst="rightArrow">
            <a:avLst/>
          </a:prstGeom>
          <a:solidFill>
            <a:srgbClr val="D2BC88"/>
          </a:solidFill>
          <a:ln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8" name="Rektangel 147">
            <a:extLst>
              <a:ext uri="{FF2B5EF4-FFF2-40B4-BE49-F238E27FC236}">
                <a16:creationId xmlns:a16="http://schemas.microsoft.com/office/drawing/2014/main" id="{D7DFE4EE-0F26-4B39-A341-FDC202687FDC}"/>
              </a:ext>
            </a:extLst>
          </p:cNvPr>
          <p:cNvSpPr/>
          <p:nvPr/>
        </p:nvSpPr>
        <p:spPr>
          <a:xfrm>
            <a:off x="10222766" y="3842796"/>
            <a:ext cx="1027845" cy="517672"/>
          </a:xfrm>
          <a:prstGeom prst="rect">
            <a:avLst/>
          </a:prstGeom>
          <a:noFill/>
          <a:ln w="9525">
            <a:solidFill>
              <a:srgbClr val="D2BC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1EA93437-7D01-4A33-9C37-A9FA63420483}"/>
              </a:ext>
            </a:extLst>
          </p:cNvPr>
          <p:cNvSpPr txBox="1"/>
          <p:nvPr/>
        </p:nvSpPr>
        <p:spPr>
          <a:xfrm>
            <a:off x="6360923" y="1757168"/>
            <a:ext cx="93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D2BC88"/>
                </a:solidFill>
              </a:rPr>
              <a:t>UTHYRT</a:t>
            </a:r>
          </a:p>
        </p:txBody>
      </p:sp>
      <p:sp>
        <p:nvSpPr>
          <p:cNvPr id="99" name="textruta 98">
            <a:extLst>
              <a:ext uri="{FF2B5EF4-FFF2-40B4-BE49-F238E27FC236}">
                <a16:creationId xmlns:a16="http://schemas.microsoft.com/office/drawing/2014/main" id="{CCC355DF-3AFB-427E-9FA2-8FF17B3EFE96}"/>
              </a:ext>
            </a:extLst>
          </p:cNvPr>
          <p:cNvSpPr txBox="1"/>
          <p:nvPr/>
        </p:nvSpPr>
        <p:spPr>
          <a:xfrm>
            <a:off x="7435802" y="1757168"/>
            <a:ext cx="93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D2BC88"/>
                </a:solidFill>
              </a:rPr>
              <a:t>UTHYRT</a:t>
            </a:r>
          </a:p>
        </p:txBody>
      </p:sp>
      <p:sp>
        <p:nvSpPr>
          <p:cNvPr id="100" name="textruta 99">
            <a:extLst>
              <a:ext uri="{FF2B5EF4-FFF2-40B4-BE49-F238E27FC236}">
                <a16:creationId xmlns:a16="http://schemas.microsoft.com/office/drawing/2014/main" id="{B8E759A4-8602-49BC-8217-5E99ACAE61F8}"/>
              </a:ext>
            </a:extLst>
          </p:cNvPr>
          <p:cNvSpPr txBox="1"/>
          <p:nvPr/>
        </p:nvSpPr>
        <p:spPr>
          <a:xfrm>
            <a:off x="8533068" y="1753265"/>
            <a:ext cx="93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D2BC88"/>
                </a:solidFill>
              </a:rPr>
              <a:t>UTHYRT</a:t>
            </a:r>
          </a:p>
        </p:txBody>
      </p:sp>
      <p:sp>
        <p:nvSpPr>
          <p:cNvPr id="101" name="textruta 100">
            <a:extLst>
              <a:ext uri="{FF2B5EF4-FFF2-40B4-BE49-F238E27FC236}">
                <a16:creationId xmlns:a16="http://schemas.microsoft.com/office/drawing/2014/main" id="{3442ABAF-E21F-4C59-B560-980805125F5A}"/>
              </a:ext>
            </a:extLst>
          </p:cNvPr>
          <p:cNvSpPr txBox="1"/>
          <p:nvPr/>
        </p:nvSpPr>
        <p:spPr>
          <a:xfrm>
            <a:off x="5298086" y="1760154"/>
            <a:ext cx="93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D2BC88"/>
                </a:solidFill>
              </a:rPr>
              <a:t>UTHYRT</a:t>
            </a:r>
          </a:p>
        </p:txBody>
      </p:sp>
      <p:sp>
        <p:nvSpPr>
          <p:cNvPr id="102" name="textruta 101">
            <a:extLst>
              <a:ext uri="{FF2B5EF4-FFF2-40B4-BE49-F238E27FC236}">
                <a16:creationId xmlns:a16="http://schemas.microsoft.com/office/drawing/2014/main" id="{C9DFCE10-A4A3-46C4-B3EC-1563563CAA25}"/>
              </a:ext>
            </a:extLst>
          </p:cNvPr>
          <p:cNvSpPr txBox="1"/>
          <p:nvPr/>
        </p:nvSpPr>
        <p:spPr>
          <a:xfrm>
            <a:off x="4125514" y="1768389"/>
            <a:ext cx="93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D2BC88"/>
                </a:solidFill>
              </a:rPr>
              <a:t>UTHYRT</a:t>
            </a:r>
          </a:p>
        </p:txBody>
      </p:sp>
      <p:sp>
        <p:nvSpPr>
          <p:cNvPr id="103" name="textruta 102">
            <a:extLst>
              <a:ext uri="{FF2B5EF4-FFF2-40B4-BE49-F238E27FC236}">
                <a16:creationId xmlns:a16="http://schemas.microsoft.com/office/drawing/2014/main" id="{BC1FE696-DFAA-4F68-84C1-5905A7E505AE}"/>
              </a:ext>
            </a:extLst>
          </p:cNvPr>
          <p:cNvSpPr txBox="1"/>
          <p:nvPr/>
        </p:nvSpPr>
        <p:spPr>
          <a:xfrm>
            <a:off x="2013548" y="5475974"/>
            <a:ext cx="93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D2BC88"/>
                </a:solidFill>
              </a:rPr>
              <a:t>UTHYRT</a:t>
            </a:r>
          </a:p>
        </p:txBody>
      </p:sp>
      <p:sp>
        <p:nvSpPr>
          <p:cNvPr id="104" name="textruta 103">
            <a:extLst>
              <a:ext uri="{FF2B5EF4-FFF2-40B4-BE49-F238E27FC236}">
                <a16:creationId xmlns:a16="http://schemas.microsoft.com/office/drawing/2014/main" id="{6373993A-18B9-4BE0-887D-26256C9ADA68}"/>
              </a:ext>
            </a:extLst>
          </p:cNvPr>
          <p:cNvSpPr txBox="1"/>
          <p:nvPr/>
        </p:nvSpPr>
        <p:spPr>
          <a:xfrm>
            <a:off x="3050870" y="1777920"/>
            <a:ext cx="93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D2BC88"/>
                </a:solidFill>
              </a:rPr>
              <a:t>UTHYRT</a:t>
            </a:r>
          </a:p>
        </p:txBody>
      </p:sp>
      <p:sp>
        <p:nvSpPr>
          <p:cNvPr id="105" name="textruta 104">
            <a:extLst>
              <a:ext uri="{FF2B5EF4-FFF2-40B4-BE49-F238E27FC236}">
                <a16:creationId xmlns:a16="http://schemas.microsoft.com/office/drawing/2014/main" id="{65CB68AE-10C3-42BA-931A-87B31B0BA034}"/>
              </a:ext>
            </a:extLst>
          </p:cNvPr>
          <p:cNvSpPr txBox="1"/>
          <p:nvPr/>
        </p:nvSpPr>
        <p:spPr>
          <a:xfrm>
            <a:off x="736248" y="1803331"/>
            <a:ext cx="93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D2BC88"/>
                </a:solidFill>
              </a:rPr>
              <a:t>UTHYRT</a:t>
            </a:r>
          </a:p>
        </p:txBody>
      </p:sp>
      <p:sp>
        <p:nvSpPr>
          <p:cNvPr id="106" name="textruta 105">
            <a:extLst>
              <a:ext uri="{FF2B5EF4-FFF2-40B4-BE49-F238E27FC236}">
                <a16:creationId xmlns:a16="http://schemas.microsoft.com/office/drawing/2014/main" id="{3FDAEEE7-F0DB-4342-A83B-24E92EA81BFE}"/>
              </a:ext>
            </a:extLst>
          </p:cNvPr>
          <p:cNvSpPr txBox="1"/>
          <p:nvPr/>
        </p:nvSpPr>
        <p:spPr>
          <a:xfrm>
            <a:off x="10239049" y="1112484"/>
            <a:ext cx="93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D2BC88"/>
                </a:solidFill>
              </a:rPr>
              <a:t>UTHYRT</a:t>
            </a:r>
          </a:p>
        </p:txBody>
      </p:sp>
      <p:sp>
        <p:nvSpPr>
          <p:cNvPr id="108" name="textruta 107">
            <a:extLst>
              <a:ext uri="{FF2B5EF4-FFF2-40B4-BE49-F238E27FC236}">
                <a16:creationId xmlns:a16="http://schemas.microsoft.com/office/drawing/2014/main" id="{5D364EF8-3000-4DA3-9FF7-694042373BBC}"/>
              </a:ext>
            </a:extLst>
          </p:cNvPr>
          <p:cNvSpPr txBox="1"/>
          <p:nvPr/>
        </p:nvSpPr>
        <p:spPr>
          <a:xfrm>
            <a:off x="1930937" y="1785021"/>
            <a:ext cx="93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D2BC88"/>
                </a:solidFill>
              </a:rPr>
              <a:t>UTHYRT</a:t>
            </a:r>
          </a:p>
        </p:txBody>
      </p:sp>
      <p:sp>
        <p:nvSpPr>
          <p:cNvPr id="109" name="textruta 108">
            <a:extLst>
              <a:ext uri="{FF2B5EF4-FFF2-40B4-BE49-F238E27FC236}">
                <a16:creationId xmlns:a16="http://schemas.microsoft.com/office/drawing/2014/main" id="{4043B029-21BD-4466-9EFB-86A56FC07F08}"/>
              </a:ext>
            </a:extLst>
          </p:cNvPr>
          <p:cNvSpPr txBox="1"/>
          <p:nvPr/>
        </p:nvSpPr>
        <p:spPr>
          <a:xfrm>
            <a:off x="829321" y="5470511"/>
            <a:ext cx="935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D2BC88"/>
                </a:solidFill>
              </a:rPr>
              <a:t>UTHYRT</a:t>
            </a:r>
          </a:p>
        </p:txBody>
      </p:sp>
    </p:spTree>
    <p:extLst>
      <p:ext uri="{BB962C8B-B14F-4D97-AF65-F5344CB8AC3E}">
        <p14:creationId xmlns:p14="http://schemas.microsoft.com/office/powerpoint/2010/main" val="3032011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latshållare för innehåll 3" descr="En bild som visar utomhus, byggnad, klocka, natt&#10;&#10;Automatiskt genererad beskrivning">
            <a:extLst>
              <a:ext uri="{FF2B5EF4-FFF2-40B4-BE49-F238E27FC236}">
                <a16:creationId xmlns:a16="http://schemas.microsoft.com/office/drawing/2014/main" id="{81998759-7D80-4E8B-A5C9-FE2ECA858E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58" t="9091" r="19522" b="1"/>
          <a:stretch/>
        </p:blipFill>
        <p:spPr>
          <a:xfrm>
            <a:off x="4761154" y="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Mälarstaden Asset Management - Fastighetsförvaltning">
            <a:extLst>
              <a:ext uri="{FF2B5EF4-FFF2-40B4-BE49-F238E27FC236}">
                <a16:creationId xmlns:a16="http://schemas.microsoft.com/office/drawing/2014/main" id="{46749559-71B2-43F6-91ED-BEB3705D0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993" y="6343492"/>
            <a:ext cx="22479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92ED7ECD-7DE6-41EC-9B90-0603F21C435C}"/>
              </a:ext>
            </a:extLst>
          </p:cNvPr>
          <p:cNvSpPr/>
          <p:nvPr/>
        </p:nvSpPr>
        <p:spPr>
          <a:xfrm>
            <a:off x="334537" y="423746"/>
            <a:ext cx="970156" cy="478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FDC9EA0-C8AB-4FAE-82BF-7E1E1F616A9D}"/>
              </a:ext>
            </a:extLst>
          </p:cNvPr>
          <p:cNvSpPr/>
          <p:nvPr/>
        </p:nvSpPr>
        <p:spPr>
          <a:xfrm>
            <a:off x="93744" y="4307823"/>
            <a:ext cx="4551407" cy="4781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A66C908-B377-465F-89D2-B78CC7184C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37" y="379193"/>
            <a:ext cx="1894901" cy="2539388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6F876425-CE38-414A-A194-BC3397C85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599" y="379193"/>
            <a:ext cx="2005070" cy="2539388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6DC7D71D-4B3A-4021-8B1A-9C82B1B82C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019" y="3120519"/>
            <a:ext cx="2656790" cy="3553798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D2975B03-D2F8-4E43-B236-0878DC2256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6297" y="3120519"/>
            <a:ext cx="2656790" cy="35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76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463F346-BFA8-4DFD-91ED-B9BBA7D35E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777" r="9090" b="11309"/>
          <a:stretch/>
        </p:blipFill>
        <p:spPr>
          <a:xfrm>
            <a:off x="3522466" y="10"/>
            <a:ext cx="866953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9F4C9A9-7F75-4CBE-87FD-92AEE5C533CA}"/>
              </a:ext>
            </a:extLst>
          </p:cNvPr>
          <p:cNvSpPr/>
          <p:nvPr/>
        </p:nvSpPr>
        <p:spPr>
          <a:xfrm>
            <a:off x="371094" y="724829"/>
            <a:ext cx="833238" cy="246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CF1E38B-2547-4E9E-92B5-DD666F9EF8F0}"/>
              </a:ext>
            </a:extLst>
          </p:cNvPr>
          <p:cNvSpPr/>
          <p:nvPr/>
        </p:nvSpPr>
        <p:spPr>
          <a:xfrm>
            <a:off x="-1542809" y="1669122"/>
            <a:ext cx="3742128" cy="2462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9338AA95-006B-4214-AA0F-313B58DF40F9}"/>
              </a:ext>
            </a:extLst>
          </p:cNvPr>
          <p:cNvSpPr txBox="1"/>
          <p:nvPr/>
        </p:nvSpPr>
        <p:spPr>
          <a:xfrm>
            <a:off x="656507" y="1060063"/>
            <a:ext cx="4861697" cy="38228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700" b="0" i="0" u="none" strike="noStrike" kern="1200" cap="none" spc="0" normalizeH="0" baseline="0" noProof="0" dirty="0">
                <a:ln>
                  <a:noFill/>
                </a:ln>
                <a:solidFill>
                  <a:srgbClr val="D2BC8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Kontakt: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v-SE" sz="1700" b="0" i="0" u="none" strike="noStrike" kern="1200" cap="none" spc="0" normalizeH="0" baseline="0" noProof="0" dirty="0">
              <a:ln>
                <a:noFill/>
              </a:ln>
              <a:solidFill>
                <a:srgbClr val="D2BC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sv-SE" sz="1700" dirty="0">
                <a:solidFill>
                  <a:srgbClr val="D2BC88"/>
                </a:solidFill>
                <a:latin typeface="Calibri" panose="020F0502020204030204"/>
              </a:rPr>
              <a:t>Jessika Ton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sv-SE" sz="1700" dirty="0">
                <a:solidFill>
                  <a:srgbClr val="D2BC88"/>
                </a:solidFill>
                <a:latin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073 440 01 27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sv-SE" sz="1700" dirty="0">
              <a:solidFill>
                <a:srgbClr val="D2BC88"/>
              </a:solidFill>
              <a:latin typeface="Calibri" panose="020F0502020204030204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sv-SE" sz="1700" dirty="0">
                <a:solidFill>
                  <a:srgbClr val="D2BC88"/>
                </a:solidFill>
                <a:latin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Jessika.ton@malarstaden.se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sv-SE" sz="1700" dirty="0">
              <a:solidFill>
                <a:schemeClr val="accent4"/>
              </a:solidFill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sv-SE" sz="17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sv-SE" sz="1700" dirty="0">
              <a:solidFill>
                <a:schemeClr val="accent4"/>
              </a:solidFill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sv-SE" sz="1700" b="0" i="0" u="none" strike="noStrike" kern="120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anose="020F0502020204030204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sv-SE" sz="1700" dirty="0">
              <a:solidFill>
                <a:srgbClr val="D2BC88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sv-SE" sz="1700" dirty="0">
              <a:solidFill>
                <a:srgbClr val="D2BC88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sv-SE" sz="1700" b="0" i="0" u="none" strike="noStrike" kern="1200" cap="none" spc="0" normalizeH="0" baseline="0" noProof="0" dirty="0">
              <a:ln>
                <a:noFill/>
              </a:ln>
              <a:solidFill>
                <a:srgbClr val="D2BC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sv-SE" sz="1700" dirty="0">
              <a:solidFill>
                <a:srgbClr val="D2BC88"/>
              </a:solidFill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sv-SE" sz="1700" b="0" i="0" u="none" strike="noStrike" kern="1200" cap="none" spc="0" normalizeH="0" baseline="0" noProof="0" dirty="0">
              <a:ln>
                <a:noFill/>
              </a:ln>
              <a:solidFill>
                <a:srgbClr val="D2BC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sv-SE" sz="1700" b="0" i="0" u="none" strike="noStrike" kern="1200" cap="none" spc="0" normalizeH="0" baseline="0" noProof="0" dirty="0">
              <a:ln>
                <a:noFill/>
              </a:ln>
              <a:solidFill>
                <a:srgbClr val="D2BC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700" b="0" i="0" u="none" strike="noStrike" kern="1200" cap="none" spc="0" normalizeH="0" baseline="0" noProof="0" dirty="0">
              <a:ln>
                <a:noFill/>
              </a:ln>
              <a:solidFill>
                <a:srgbClr val="D2BC8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 descr="Mälarstaden Asset Management - Fastighetsförvaltning">
            <a:extLst>
              <a:ext uri="{FF2B5EF4-FFF2-40B4-BE49-F238E27FC236}">
                <a16:creationId xmlns:a16="http://schemas.microsoft.com/office/drawing/2014/main" id="{FC42B697-4DFD-4093-B9E6-7FD711A5D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993" y="6343492"/>
            <a:ext cx="22479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58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638e93-f6a7-415b-9b57-6435536f989c">
      <Terms xmlns="http://schemas.microsoft.com/office/infopath/2007/PartnerControls"/>
    </lcf76f155ced4ddcb4097134ff3c332f>
    <TaxCatchAll xmlns="2580910a-0428-4a8d-bdb4-08fdbbc9580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3D4DD857B05B449B666DB491C4D70FF" ma:contentTypeVersion="18" ma:contentTypeDescription="Skapa ett nytt dokument." ma:contentTypeScope="" ma:versionID="465b6cfdc36f80b1421d2ae2bb5c0af7">
  <xsd:schema xmlns:xsd="http://www.w3.org/2001/XMLSchema" xmlns:xs="http://www.w3.org/2001/XMLSchema" xmlns:p="http://schemas.microsoft.com/office/2006/metadata/properties" xmlns:ns2="83638e93-f6a7-415b-9b57-6435536f989c" xmlns:ns3="2580910a-0428-4a8d-bdb4-08fdbbc95806" targetNamespace="http://schemas.microsoft.com/office/2006/metadata/properties" ma:root="true" ma:fieldsID="f74e6d386d8f7f6d714e7394c8f6121f" ns2:_="" ns3:_="">
    <xsd:import namespace="83638e93-f6a7-415b-9b57-6435536f989c"/>
    <xsd:import namespace="2580910a-0428-4a8d-bdb4-08fdbbc958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38e93-f6a7-415b-9b57-6435536f98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01de4663-5edc-4bde-9ac3-8fdbeee153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80910a-0428-4a8d-bdb4-08fdbbc9580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74ac3e2-14c9-4306-91b7-6c14d4447b5f}" ma:internalName="TaxCatchAll" ma:showField="CatchAllData" ma:web="2580910a-0428-4a8d-bdb4-08fdbbc958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2D7677E-D4C1-4196-BD4C-9C0070EEB584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580910a-0428-4a8d-bdb4-08fdbbc95806"/>
    <ds:schemaRef ds:uri="83638e93-f6a7-415b-9b57-6435536f989c"/>
  </ds:schemaRefs>
</ds:datastoreItem>
</file>

<file path=customXml/itemProps2.xml><?xml version="1.0" encoding="utf-8"?>
<ds:datastoreItem xmlns:ds="http://schemas.openxmlformats.org/officeDocument/2006/customXml" ds:itemID="{65E4E5E1-879E-4E54-9BE7-106BD917FF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4553D3-A05C-4F17-A737-872B35D50E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638e93-f6a7-415b-9b57-6435536f989c"/>
    <ds:schemaRef ds:uri="2580910a-0428-4a8d-bdb4-08fdbbc958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379</Words>
  <Application>Microsoft Office PowerPoint</Application>
  <PresentationFormat>Bredbild</PresentationFormat>
  <Paragraphs>113</Paragraphs>
  <Slides>7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12" baseType="lpstr">
      <vt:lpstr>Arial</vt:lpstr>
      <vt:lpstr>Broadway</vt:lpstr>
      <vt:lpstr>Calibri</vt:lpstr>
      <vt:lpstr>Calibri Light</vt:lpstr>
      <vt:lpstr>Office-tema</vt:lpstr>
      <vt:lpstr>PowerPoint-presentation</vt:lpstr>
      <vt:lpstr>Nytt kontorshotell på Kungsgatan 6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Lennart Berg</dc:creator>
  <cp:lastModifiedBy>Jessika Ton</cp:lastModifiedBy>
  <cp:revision>18</cp:revision>
  <dcterms:created xsi:type="dcterms:W3CDTF">2020-10-07T15:55:50Z</dcterms:created>
  <dcterms:modified xsi:type="dcterms:W3CDTF">2025-02-25T09:06:51Z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0x01010063D4DD857B05B449B666DB491C4D70FF</vt:lpwstr>
  </property>
  <property fmtid="{D5CDD505-2E9C-101B-9397-08002B2CF9AE}" pid="3" name="MediaServiceImageTags">
    <vt:lpwstr/>
  </property>
</Properties>
</file>