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2147197104" r:id="rId6"/>
    <p:sldId id="2147197106" r:id="rId7"/>
    <p:sldId id="2147197108" r:id="rId8"/>
    <p:sldId id="2147197109" r:id="rId9"/>
    <p:sldId id="2147197110" r:id="rId10"/>
    <p:sldId id="2147197111" r:id="rId11"/>
  </p:sldIdLst>
  <p:sldSz cx="12192000" cy="6858000"/>
  <p:notesSz cx="6797675" cy="9928225"/>
  <p:custDataLst>
    <p:tags r:id="rId14"/>
  </p:custDataLst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697A5086-2F0D-4BC8-848B-AF5192A0E5B5}">
          <p14:sldIdLst>
            <p14:sldId id="2147197104"/>
            <p14:sldId id="2147197106"/>
            <p14:sldId id="2147197108"/>
            <p14:sldId id="2147197109"/>
            <p14:sldId id="2147197110"/>
            <p14:sldId id="21471971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orient="horz" pos="3952" userDrawn="1">
          <p15:clr>
            <a:srgbClr val="A4A3A4"/>
          </p15:clr>
        </p15:guide>
        <p15:guide id="3" orient="horz" pos="2424" userDrawn="1">
          <p15:clr>
            <a:srgbClr val="A4A3A4"/>
          </p15:clr>
        </p15:guide>
        <p15:guide id="4" pos="6176" userDrawn="1">
          <p15:clr>
            <a:srgbClr val="A4A3A4"/>
          </p15:clr>
        </p15:guide>
        <p15:guide id="5" pos="6568" userDrawn="1">
          <p15:clr>
            <a:srgbClr val="A4A3A4"/>
          </p15:clr>
        </p15:guide>
        <p15:guide id="6" pos="5696" userDrawn="1">
          <p15:clr>
            <a:srgbClr val="A4A3A4"/>
          </p15:clr>
        </p15:guide>
        <p15:guide id="7" pos="4158" userDrawn="1">
          <p15:clr>
            <a:srgbClr val="A4A3A4"/>
          </p15:clr>
        </p15:guide>
        <p15:guide id="8" pos="7469" userDrawn="1">
          <p15:clr>
            <a:srgbClr val="A4A3A4"/>
          </p15:clr>
        </p15:guide>
        <p15:guide id="9" orient="horz" pos="696" userDrawn="1">
          <p15:clr>
            <a:srgbClr val="A4A3A4"/>
          </p15:clr>
        </p15:guide>
        <p15:guide id="10" orient="horz" pos="4183" userDrawn="1">
          <p15:clr>
            <a:srgbClr val="A4A3A4"/>
          </p15:clr>
        </p15:guide>
        <p15:guide id="11" orient="horz" pos="2228" userDrawn="1">
          <p15:clr>
            <a:srgbClr val="A4A3A4"/>
          </p15:clr>
        </p15:guide>
        <p15:guide id="12" pos="3522" userDrawn="1">
          <p15:clr>
            <a:srgbClr val="A4A3A4"/>
          </p15:clr>
        </p15:guide>
        <p15:guide id="13" pos="2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Horvath, Matthew" initials="HM" lastIdx="1" clrIdx="1">
    <p:extLst>
      <p:ext uri="{19B8F6BF-5375-455C-9EA6-DF929625EA0E}">
        <p15:presenceInfo xmlns:p15="http://schemas.microsoft.com/office/powerpoint/2012/main" userId="S::Matthew.Horvath@stoneridge.com::74207709-ec84-41ff-b684-5e0d0203aa4d" providerId="AD"/>
      </p:ext>
    </p:extLst>
  </p:cmAuthor>
  <p:cmAuthor id="3" name="Dekker, Tiny" initials="DT" lastIdx="1" clrIdx="2">
    <p:extLst>
      <p:ext uri="{19B8F6BF-5375-455C-9EA6-DF929625EA0E}">
        <p15:presenceInfo xmlns:p15="http://schemas.microsoft.com/office/powerpoint/2012/main" userId="S::Tiny.Dekker@stoneridge.com::da148451-4956-49a1-a4aa-80fa329b83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372"/>
    <a:srgbClr val="577A8B"/>
    <a:srgbClr val="92B5BE"/>
    <a:srgbClr val="FFFD78"/>
    <a:srgbClr val="FFD579"/>
    <a:srgbClr val="FEFEFE"/>
    <a:srgbClr val="FF3300"/>
    <a:srgbClr val="81CA9A"/>
    <a:srgbClr val="303C4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E9CD01-932F-4C2D-AEA6-48DCD7DA43CC}" v="277" dt="2024-08-06T16:12:00.10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792" autoAdjust="0"/>
  </p:normalViewPr>
  <p:slideViewPr>
    <p:cSldViewPr snapToGrid="0" snapToObjects="1">
      <p:cViewPr varScale="1">
        <p:scale>
          <a:sx n="165" d="100"/>
          <a:sy n="165" d="100"/>
        </p:scale>
        <p:origin x="100" y="540"/>
      </p:cViewPr>
      <p:guideLst>
        <p:guide orient="horz" pos="595"/>
        <p:guide orient="horz" pos="3952"/>
        <p:guide orient="horz" pos="2424"/>
        <p:guide pos="6176"/>
        <p:guide pos="6568"/>
        <p:guide pos="5696"/>
        <p:guide pos="4158"/>
        <p:guide pos="7469"/>
        <p:guide orient="horz" pos="696"/>
        <p:guide orient="horz" pos="4183"/>
        <p:guide orient="horz" pos="2228"/>
        <p:guide pos="3522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557" cy="496073"/>
          </a:xfrm>
          <a:prstGeom prst="rect">
            <a:avLst/>
          </a:prstGeom>
        </p:spPr>
        <p:txBody>
          <a:bodyPr vert="horz" lIns="94659" tIns="47330" rIns="94659" bIns="473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84" y="2"/>
            <a:ext cx="2945557" cy="496073"/>
          </a:xfrm>
          <a:prstGeom prst="rect">
            <a:avLst/>
          </a:prstGeom>
        </p:spPr>
        <p:txBody>
          <a:bodyPr vert="horz" lIns="94659" tIns="47330" rIns="94659" bIns="47330" rtlCol="0"/>
          <a:lstStyle>
            <a:lvl1pPr algn="r">
              <a:defRPr sz="1200"/>
            </a:lvl1pPr>
          </a:lstStyle>
          <a:p>
            <a:fld id="{8A0EB8FD-8CFA-43B7-A4FA-F36FAF69C01A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461"/>
            <a:ext cx="2945557" cy="496073"/>
          </a:xfrm>
          <a:prstGeom prst="rect">
            <a:avLst/>
          </a:prstGeom>
        </p:spPr>
        <p:txBody>
          <a:bodyPr vert="horz" lIns="94659" tIns="47330" rIns="94659" bIns="473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84" y="9430461"/>
            <a:ext cx="2945557" cy="496073"/>
          </a:xfrm>
          <a:prstGeom prst="rect">
            <a:avLst/>
          </a:prstGeom>
        </p:spPr>
        <p:txBody>
          <a:bodyPr vert="horz" lIns="94659" tIns="47330" rIns="94659" bIns="47330" rtlCol="0" anchor="b"/>
          <a:lstStyle>
            <a:lvl1pPr algn="r">
              <a:defRPr sz="1200"/>
            </a:lvl1pPr>
          </a:lstStyle>
          <a:p>
            <a:fld id="{5CEE15D3-6C4A-4F02-99DF-4894F47B9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45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6"/>
          </a:xfrm>
          <a:prstGeom prst="rect">
            <a:avLst/>
          </a:prstGeom>
        </p:spPr>
        <p:txBody>
          <a:bodyPr vert="horz" lIns="96609" tIns="48304" rIns="96609" bIns="483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8136"/>
          </a:xfrm>
          <a:prstGeom prst="rect">
            <a:avLst/>
          </a:prstGeom>
        </p:spPr>
        <p:txBody>
          <a:bodyPr vert="horz" lIns="96609" tIns="48304" rIns="96609" bIns="48304" rtlCol="0"/>
          <a:lstStyle>
            <a:lvl1pPr algn="r">
              <a:defRPr sz="1200"/>
            </a:lvl1pPr>
          </a:lstStyle>
          <a:p>
            <a:fld id="{E81DA26D-AA78-40A1-BF7E-2783C80AC50F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9" tIns="48304" rIns="96609" bIns="483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6609" tIns="48304" rIns="96609" bIns="483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0097"/>
            <a:ext cx="2945659" cy="498135"/>
          </a:xfrm>
          <a:prstGeom prst="rect">
            <a:avLst/>
          </a:prstGeom>
        </p:spPr>
        <p:txBody>
          <a:bodyPr vert="horz" lIns="96609" tIns="48304" rIns="96609" bIns="483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30097"/>
            <a:ext cx="2945659" cy="498135"/>
          </a:xfrm>
          <a:prstGeom prst="rect">
            <a:avLst/>
          </a:prstGeom>
        </p:spPr>
        <p:txBody>
          <a:bodyPr vert="horz" lIns="96609" tIns="48304" rIns="96609" bIns="48304" rtlCol="0" anchor="b"/>
          <a:lstStyle>
            <a:lvl1pPr algn="r">
              <a:defRPr sz="1200"/>
            </a:lvl1pPr>
          </a:lstStyle>
          <a:p>
            <a:fld id="{64CD332D-E85E-4504-9F4C-74B2A5FCD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1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505" y="2104601"/>
            <a:ext cx="8190871" cy="1851380"/>
          </a:xfr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b" anchorCtr="0"/>
          <a:lstStyle>
            <a:lvl1pPr>
              <a:defRPr sz="5400" b="1">
                <a:solidFill>
                  <a:schemeClr val="accent5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76505" y="4080676"/>
            <a:ext cx="11277600" cy="100065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3800" baseline="0">
                <a:solidFill>
                  <a:schemeClr val="accent6"/>
                </a:solidFill>
                <a:effectLst/>
                <a:latin typeface="+mj-lt"/>
                <a:ea typeface="Arial Hebrew Scholar" charset="-79"/>
                <a:cs typeface="Arial Hebrew Scholar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Sub Heading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90616" y="3844204"/>
            <a:ext cx="8975680" cy="605294"/>
          </a:xfr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70000"/>
              </a:lnSpc>
              <a:defRPr sz="4000" b="0" baseline="0">
                <a:solidFill>
                  <a:schemeClr val="bg1"/>
                </a:solidFill>
                <a:effectLst/>
              </a:defRPr>
            </a:lvl1pPr>
          </a:lstStyle>
          <a:p>
            <a:pPr>
              <a:lnSpc>
                <a:spcPct val="80000"/>
              </a:lnSpc>
            </a:pPr>
            <a:r>
              <a:rPr lang="sv-S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8063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0632" y="1070094"/>
            <a:ext cx="11704320" cy="53582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ardrop 4"/>
          <p:cNvSpPr/>
          <p:nvPr userDrawn="1"/>
        </p:nvSpPr>
        <p:spPr>
          <a:xfrm>
            <a:off x="11102830" y="58190"/>
            <a:ext cx="917196" cy="687897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SRE</a:t>
            </a:r>
          </a:p>
        </p:txBody>
      </p:sp>
    </p:spTree>
    <p:extLst>
      <p:ext uri="{BB962C8B-B14F-4D97-AF65-F5344CB8AC3E}">
        <p14:creationId xmlns:p14="http://schemas.microsoft.com/office/powerpoint/2010/main" val="246570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8063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0632" y="1070094"/>
            <a:ext cx="11779394" cy="53582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ardrop 5"/>
          <p:cNvSpPr/>
          <p:nvPr userDrawn="1"/>
        </p:nvSpPr>
        <p:spPr>
          <a:xfrm>
            <a:off x="11102830" y="58187"/>
            <a:ext cx="917196" cy="687897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PST</a:t>
            </a:r>
          </a:p>
        </p:txBody>
      </p:sp>
    </p:spTree>
    <p:extLst>
      <p:ext uri="{BB962C8B-B14F-4D97-AF65-F5344CB8AC3E}">
        <p14:creationId xmlns:p14="http://schemas.microsoft.com/office/powerpoint/2010/main" val="411041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8063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4835" y="1070101"/>
            <a:ext cx="11853771" cy="53582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ardrop 6"/>
          <p:cNvSpPr/>
          <p:nvPr userDrawn="1"/>
        </p:nvSpPr>
        <p:spPr>
          <a:xfrm>
            <a:off x="11094866" y="58188"/>
            <a:ext cx="917196" cy="687897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SCD</a:t>
            </a:r>
          </a:p>
        </p:txBody>
      </p:sp>
    </p:spTree>
    <p:extLst>
      <p:ext uri="{BB962C8B-B14F-4D97-AF65-F5344CB8AC3E}">
        <p14:creationId xmlns:p14="http://schemas.microsoft.com/office/powerpoint/2010/main" val="139257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ocks No To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66256" y="1070094"/>
            <a:ext cx="5828145" cy="5380432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here to add text</a:t>
            </a:r>
            <a:endParaRPr lang="x-none"/>
          </a:p>
          <a:p>
            <a:pPr lvl="1"/>
            <a:r>
              <a:rPr lang="en-US"/>
              <a:t>Text</a:t>
            </a:r>
            <a:endParaRPr lang="x-none"/>
          </a:p>
          <a:p>
            <a:pPr lvl="2"/>
            <a:r>
              <a:rPr lang="en-US"/>
              <a:t>Text</a:t>
            </a:r>
            <a:endParaRPr lang="x-none"/>
          </a:p>
          <a:p>
            <a:pPr lvl="3"/>
            <a:r>
              <a:rPr lang="en-US"/>
              <a:t>Text</a:t>
            </a:r>
            <a:endParaRPr lang="x-none"/>
          </a:p>
          <a:p>
            <a:pPr lvl="4"/>
            <a:r>
              <a:rPr lang="en-US"/>
              <a:t>Text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1881" y="1070094"/>
            <a:ext cx="5828145" cy="5380432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here to add text</a:t>
            </a:r>
            <a:endParaRPr lang="x-none"/>
          </a:p>
          <a:p>
            <a:pPr lvl="1"/>
            <a:r>
              <a:rPr lang="en-US"/>
              <a:t>Text</a:t>
            </a:r>
            <a:endParaRPr lang="x-none"/>
          </a:p>
          <a:p>
            <a:pPr lvl="2"/>
            <a:r>
              <a:rPr lang="en-US"/>
              <a:t>Text</a:t>
            </a:r>
            <a:endParaRPr lang="x-none"/>
          </a:p>
          <a:p>
            <a:pPr lvl="3"/>
            <a:r>
              <a:rPr lang="en-US"/>
              <a:t>Text</a:t>
            </a:r>
            <a:endParaRPr lang="x-none"/>
          </a:p>
          <a:p>
            <a:pPr lvl="4"/>
            <a:r>
              <a:rPr lang="en-US"/>
              <a:t>Text</a:t>
            </a:r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833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41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ombst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0632" y="1070094"/>
            <a:ext cx="11723570" cy="434892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5563398"/>
            <a:ext cx="11753850" cy="94017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2724" y="5805805"/>
            <a:ext cx="11751477" cy="5032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Tombst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5563398"/>
            <a:ext cx="11753850" cy="94017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2724" y="5805805"/>
            <a:ext cx="11751477" cy="5032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atrend Sideba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875122" y="1070094"/>
            <a:ext cx="10091453" cy="434892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969"/>
            <a:ext cx="1722783" cy="59947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atrend Sideba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875122" y="1070094"/>
            <a:ext cx="10091453" cy="434892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969"/>
            <a:ext cx="1722782" cy="59947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atrend Sideba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875122" y="1070094"/>
            <a:ext cx="10091453" cy="434892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971"/>
            <a:ext cx="1722782" cy="59947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atrend Sideba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875122" y="1070094"/>
            <a:ext cx="10091453" cy="434892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971"/>
            <a:ext cx="1722781" cy="59947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ombst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0632" y="1070094"/>
            <a:ext cx="11779394" cy="434892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332" y="58190"/>
            <a:ext cx="10443410" cy="8097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80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1C3B361-48E7-49B2-9503-F15915D4D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691012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95" imgH="396" progId="TCLayout.ActiveDocument.1">
                  <p:embed/>
                </p:oleObj>
              </mc:Choice>
              <mc:Fallback>
                <p:oleObj name="think-cell Slide" r:id="rId19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1C3B361-48E7-49B2-9503-F15915D4D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40632" y="1067880"/>
            <a:ext cx="11713945" cy="4341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here to add text</a:t>
            </a:r>
            <a:endParaRPr lang="x-none"/>
          </a:p>
          <a:p>
            <a:pPr lvl="1"/>
            <a:r>
              <a:rPr lang="en-US"/>
              <a:t>Text</a:t>
            </a:r>
            <a:endParaRPr lang="x-none"/>
          </a:p>
          <a:p>
            <a:pPr lvl="2"/>
            <a:r>
              <a:rPr lang="en-US"/>
              <a:t>Text</a:t>
            </a:r>
            <a:endParaRPr lang="x-none"/>
          </a:p>
          <a:p>
            <a:pPr lvl="3"/>
            <a:r>
              <a:rPr lang="en-US"/>
              <a:t>Text</a:t>
            </a:r>
            <a:endParaRPr lang="x-none"/>
          </a:p>
          <a:p>
            <a:pPr lvl="4"/>
            <a:r>
              <a:rPr lang="en-US"/>
              <a:t>Text</a:t>
            </a:r>
            <a:endParaRPr lang="sv-SE"/>
          </a:p>
        </p:txBody>
      </p:sp>
      <p:sp>
        <p:nvSpPr>
          <p:cNvPr id="9" name="textruta 8"/>
          <p:cNvSpPr txBox="1"/>
          <p:nvPr userDrawn="1"/>
        </p:nvSpPr>
        <p:spPr>
          <a:xfrm>
            <a:off x="11758834" y="6583250"/>
            <a:ext cx="741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29D50A-7C6A-2644-973A-FA2855FBD76B}" type="slidenum">
              <a:rPr lang="sv-SE" sz="8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40632" y="58190"/>
            <a:ext cx="10443410" cy="809779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sv-SE"/>
              <a:t>SUBJECT</a:t>
            </a:r>
          </a:p>
        </p:txBody>
      </p:sp>
    </p:spTree>
    <p:extLst>
      <p:ext uri="{BB962C8B-B14F-4D97-AF65-F5344CB8AC3E}">
        <p14:creationId xmlns:p14="http://schemas.microsoft.com/office/powerpoint/2010/main" val="356706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5" r:id="rId3"/>
    <p:sldLayoutId id="2147483701" r:id="rId4"/>
    <p:sldLayoutId id="2147483702" r:id="rId5"/>
    <p:sldLayoutId id="2147483703" r:id="rId6"/>
    <p:sldLayoutId id="2147483704" r:id="rId7"/>
    <p:sldLayoutId id="2147483700" r:id="rId8"/>
    <p:sldLayoutId id="2147483654" r:id="rId9"/>
    <p:sldLayoutId id="2147483698" r:id="rId10"/>
    <p:sldLayoutId id="2147483691" r:id="rId11"/>
    <p:sldLayoutId id="2147483692" r:id="rId12"/>
    <p:sldLayoutId id="2147483693" r:id="rId13"/>
    <p:sldLayoutId id="2147483669" r:id="rId14"/>
    <p:sldLayoutId id="2147483706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accent2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7013" indent="-227013" algn="l" defTabSz="457200" rtl="0" eaLnBrk="1" latinLnBrk="0" hangingPunct="1">
        <a:spcBef>
          <a:spcPts val="1200"/>
        </a:spcBef>
        <a:buClr>
          <a:srgbClr val="E63C44"/>
        </a:buClr>
        <a:buSzPct val="100000"/>
        <a:buFont typeface="LucidaGrande" charset="0"/>
        <a:buChar char="▸"/>
        <a:defRPr sz="18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177800" algn="l" defTabSz="457200" rtl="0" eaLnBrk="1" latinLnBrk="0" hangingPunct="1">
        <a:spcBef>
          <a:spcPts val="600"/>
        </a:spcBef>
        <a:buClr>
          <a:srgbClr val="E63C44"/>
        </a:buClr>
        <a:buFont typeface="Arial" panose="020B0604020202020204" pitchFamily="34" charset="0"/>
        <a:buChar char="•"/>
        <a:tabLst/>
        <a:defRPr sz="16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388" indent="-171450" algn="l" defTabSz="457200" rtl="0" eaLnBrk="1" latinLnBrk="0" hangingPunct="1">
        <a:spcBef>
          <a:spcPts val="600"/>
        </a:spcBef>
        <a:buClr>
          <a:srgbClr val="E63C44"/>
        </a:buClr>
        <a:buFont typeface="Arial" panose="020B0604020202020204" pitchFamily="34" charset="0"/>
        <a:buChar char="•"/>
        <a:tabLst/>
        <a:defRPr sz="16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174625" algn="l" defTabSz="457200" rtl="0" eaLnBrk="1" latinLnBrk="0" hangingPunct="1">
        <a:spcBef>
          <a:spcPts val="600"/>
        </a:spcBef>
        <a:buClr>
          <a:srgbClr val="E63C44"/>
        </a:buClr>
        <a:buFont typeface="Arial" panose="020B0604020202020204" pitchFamily="34" charset="0"/>
        <a:buChar char="•"/>
        <a:tabLst/>
        <a:defRPr sz="16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6175" indent="-171450" algn="l" defTabSz="457200" rtl="0" eaLnBrk="1" latinLnBrk="0" hangingPunct="1">
        <a:spcBef>
          <a:spcPts val="600"/>
        </a:spcBef>
        <a:buClr>
          <a:srgbClr val="E63C44"/>
        </a:buClr>
        <a:buFont typeface="Arial" panose="020B0604020202020204" pitchFamily="34" charset="0"/>
        <a:buChar char="•"/>
        <a:tabLst/>
        <a:defRPr sz="16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7E7FD53-D824-E9E2-31ED-A4F6E5D91AF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3260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E7FD53-D824-E9E2-31ED-A4F6E5D91A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2859A1B-8FEB-BA44-EEEB-ABA9A538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 dirty="0"/>
              <a:t>Gustav III Boulevard 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162AB-425E-70D9-8CAC-150B490AF0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Befintlig planlösning </a:t>
            </a:r>
            <a:r>
              <a:rPr lang="sv-SE" dirty="0" err="1"/>
              <a:t>kv</a:t>
            </a:r>
            <a:r>
              <a:rPr lang="sv-SE" dirty="0"/>
              <a:t>, BV- plan 3</a:t>
            </a:r>
          </a:p>
        </p:txBody>
      </p:sp>
    </p:spTree>
    <p:extLst>
      <p:ext uri="{BB962C8B-B14F-4D97-AF65-F5344CB8AC3E}">
        <p14:creationId xmlns:p14="http://schemas.microsoft.com/office/powerpoint/2010/main" val="72979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A052561-BF27-B4FC-94D6-B5F57FFA754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697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052561-BF27-B4FC-94D6-B5F57FFA75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A32F8D-9543-66FA-7CF1-08CF3749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 dirty="0"/>
              <a:t>Garage med förråd / lab (plan -2) och omkldningsrum (plan -1) (298m2)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ADFE4-43B4-B703-B427-CBFA0E3DF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3" y="1002823"/>
            <a:ext cx="10330308" cy="5565983"/>
          </a:xfrm>
          <a:prstGeom prst="rect">
            <a:avLst/>
          </a:prstGeom>
        </p:spPr>
      </p:pic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25CB6E35-810E-CF74-3423-59AE3F05D376}"/>
              </a:ext>
            </a:extLst>
          </p:cNvPr>
          <p:cNvSpPr/>
          <p:nvPr/>
        </p:nvSpPr>
        <p:spPr>
          <a:xfrm>
            <a:off x="3790950" y="2127250"/>
            <a:ext cx="1181100" cy="508000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 /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förråd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1069E95F-CDEA-2996-C781-2D69D736D2B8}"/>
              </a:ext>
            </a:extLst>
          </p:cNvPr>
          <p:cNvSpPr/>
          <p:nvPr/>
        </p:nvSpPr>
        <p:spPr>
          <a:xfrm>
            <a:off x="7499350" y="2635250"/>
            <a:ext cx="1181100" cy="508000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Omkl.rum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41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4EDA404-765E-0F7A-8EB0-68021C8F3E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8632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4EDA404-765E-0F7A-8EB0-68021C8F3E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0E9D36-4762-5532-5AEC-B9A4EF92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err="1"/>
              <a:t>Entreplan</a:t>
            </a:r>
            <a:r>
              <a:rPr lang="en-US" dirty="0"/>
              <a:t> (712m2)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281A92-32CF-E78A-452A-677F8A4E2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220" y="1259927"/>
            <a:ext cx="6577761" cy="5648230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EF37FCA-2FE5-6ECB-AE04-64D2C7DB39CA}"/>
              </a:ext>
            </a:extLst>
          </p:cNvPr>
          <p:cNvSpPr/>
          <p:nvPr/>
        </p:nvSpPr>
        <p:spPr>
          <a:xfrm>
            <a:off x="7537450" y="2076899"/>
            <a:ext cx="1689100" cy="809779"/>
          </a:xfrm>
          <a:prstGeom prst="wedgeRectCallout">
            <a:avLst>
              <a:gd name="adj1" fmla="val -67607"/>
              <a:gd name="adj2" fmla="val 212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Reception /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konferensrum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 150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kvm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+ 7,2 m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42D9D33B-79A7-0557-A28C-A7A131022ED7}"/>
              </a:ext>
            </a:extLst>
          </p:cNvPr>
          <p:cNvSpPr/>
          <p:nvPr/>
        </p:nvSpPr>
        <p:spPr>
          <a:xfrm>
            <a:off x="7537450" y="3146271"/>
            <a:ext cx="1689100" cy="850853"/>
          </a:xfrm>
          <a:prstGeom prst="wedgeRectCallout">
            <a:avLst>
              <a:gd name="adj1" fmla="val -67607"/>
              <a:gd name="adj2" fmla="val 212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Verkstadsplats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lastbilsport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48,2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kvm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+ 5 m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ED82349-F5E2-3418-D435-4C66BF2B01F4}"/>
              </a:ext>
            </a:extLst>
          </p:cNvPr>
          <p:cNvSpPr/>
          <p:nvPr/>
        </p:nvSpPr>
        <p:spPr>
          <a:xfrm>
            <a:off x="7524750" y="5121121"/>
            <a:ext cx="1689100" cy="809779"/>
          </a:xfrm>
          <a:prstGeom prst="wedgeRectCallout">
            <a:avLst>
              <a:gd name="adj1" fmla="val -67607"/>
              <a:gd name="adj2" fmla="val 212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Lageryta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använt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lab, ca 200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kvm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+ 4 m I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2B84B63C-717A-452C-BA8F-88368D52E1E1}"/>
              </a:ext>
            </a:extLst>
          </p:cNvPr>
          <p:cNvSpPr/>
          <p:nvPr/>
        </p:nvSpPr>
        <p:spPr>
          <a:xfrm>
            <a:off x="120650" y="1368271"/>
            <a:ext cx="1689100" cy="809779"/>
          </a:xfrm>
          <a:prstGeom prst="wedgeRectCallout">
            <a:avLst>
              <a:gd name="adj1" fmla="val 63220"/>
              <a:gd name="adj2" fmla="val 275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Vakant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yta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372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kvm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+ 4 m I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peech Bubble: Rectangle 11">
            <a:extLst>
              <a:ext uri="{FF2B5EF4-FFF2-40B4-BE49-F238E27FC236}">
                <a16:creationId xmlns:a16="http://schemas.microsoft.com/office/drawing/2014/main" id="{00A5AE1F-D423-9A5A-59DC-1A15CAE3FECA}"/>
              </a:ext>
            </a:extLst>
          </p:cNvPr>
          <p:cNvSpPr/>
          <p:nvPr/>
        </p:nvSpPr>
        <p:spPr>
          <a:xfrm>
            <a:off x="161160" y="5163982"/>
            <a:ext cx="1689100" cy="868181"/>
          </a:xfrm>
          <a:prstGeom prst="wedgeRectCallout">
            <a:avLst>
              <a:gd name="adj1" fmla="val 63220"/>
              <a:gd name="adj2" fmla="val 275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Klimat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packrum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algn="ctr"/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grått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rum, ca 125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kvm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Två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inlastningsportar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peech Bubble: Rectangle 8">
            <a:extLst>
              <a:ext uri="{FF2B5EF4-FFF2-40B4-BE49-F238E27FC236}">
                <a16:creationId xmlns:a16="http://schemas.microsoft.com/office/drawing/2014/main" id="{5D285D0C-4B6A-F445-EE59-E965897875DB}"/>
              </a:ext>
            </a:extLst>
          </p:cNvPr>
          <p:cNvSpPr/>
          <p:nvPr/>
        </p:nvSpPr>
        <p:spPr>
          <a:xfrm>
            <a:off x="7524750" y="1067544"/>
            <a:ext cx="1689100" cy="809779"/>
          </a:xfrm>
          <a:prstGeom prst="wedgeRectCallout">
            <a:avLst>
              <a:gd name="adj1" fmla="val -67607"/>
              <a:gd name="adj2" fmla="val 212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Entré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lounge,  ca 50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kvm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+ 10 m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431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377A2F7-A78F-D5D2-B37D-FB67143321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9938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77A2F7-A78F-D5D2-B37D-FB67143321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704139-8EFF-6B21-194A-BF1473E7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err="1"/>
              <a:t>Kontor</a:t>
            </a:r>
            <a:r>
              <a:rPr lang="en-US" dirty="0"/>
              <a:t> plan 1 (848m2)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3BF2F-D417-244E-C1F1-AB1A7792D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300" y="1077036"/>
            <a:ext cx="6321182" cy="5780964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228930A-B184-BADD-2EED-C352BDF39FC3}"/>
              </a:ext>
            </a:extLst>
          </p:cNvPr>
          <p:cNvSpPr/>
          <p:nvPr/>
        </p:nvSpPr>
        <p:spPr>
          <a:xfrm>
            <a:off x="7404100" y="1374621"/>
            <a:ext cx="1689100" cy="870868"/>
          </a:xfrm>
          <a:prstGeom prst="wedgeRectCallout">
            <a:avLst>
              <a:gd name="adj1" fmla="val -67607"/>
              <a:gd name="adj2" fmla="val 212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Öppet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mot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fasad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+ 50 m, </a:t>
            </a:r>
          </a:p>
          <a:p>
            <a:pPr algn="ctr"/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Innanför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fasad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+ 7 m I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608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A5C731E-C139-E832-961D-3CB80B7C29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65211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A5C731E-C139-E832-961D-3CB80B7C2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849881-8081-94DF-BF73-4AEE1F20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err="1"/>
              <a:t>Kontor</a:t>
            </a:r>
            <a:r>
              <a:rPr lang="en-US" dirty="0"/>
              <a:t> plan 2 (1.017m2)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E9F1BD-1668-7865-5E4E-FDBBFAA03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800" y="950524"/>
            <a:ext cx="5754943" cy="58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8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EF5B871-587A-C4B0-3BDE-91082B10048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41001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EF5B871-587A-C4B0-3BDE-91082B1004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DF106C-E933-94F9-A342-33E1591A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err="1"/>
              <a:t>Kontor</a:t>
            </a:r>
            <a:r>
              <a:rPr lang="en-US" dirty="0"/>
              <a:t> plan 3 (1.017m2)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C86E4B-2DFA-7FC1-64FD-93579819B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900" y="886277"/>
            <a:ext cx="6397813" cy="597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994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8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-%m-%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tent Main">
  <a:themeElements>
    <a:clrScheme name="Stoneridge Template">
      <a:dk1>
        <a:srgbClr val="303C42"/>
      </a:dk1>
      <a:lt1>
        <a:srgbClr val="FFFFFF"/>
      </a:lt1>
      <a:dk2>
        <a:srgbClr val="000000"/>
      </a:dk2>
      <a:lt2>
        <a:srgbClr val="E0EFFD"/>
      </a:lt2>
      <a:accent1>
        <a:srgbClr val="5B7E90"/>
      </a:accent1>
      <a:accent2>
        <a:srgbClr val="354149"/>
      </a:accent2>
      <a:accent3>
        <a:srgbClr val="C5D0E0"/>
      </a:accent3>
      <a:accent4>
        <a:srgbClr val="81CA9A"/>
      </a:accent4>
      <a:accent5>
        <a:srgbClr val="D02130"/>
      </a:accent5>
      <a:accent6>
        <a:srgbClr val="45606F"/>
      </a:accent6>
      <a:hlink>
        <a:srgbClr val="D02130"/>
      </a:hlink>
      <a:folHlink>
        <a:srgbClr val="8A132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40000"/>
            <a:lumOff val="60000"/>
          </a:schemeClr>
        </a:solidFill>
      </a:spPr>
      <a:bodyPr rtlCol="0" anchor="ctr"/>
      <a:lstStyle>
        <a:defPPr algn="ctr">
          <a:defRPr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EQS Document" ma:contentTypeID="0x0101009C0E91F920F0114EBA2A53EFB6EE48E9002D00EF20D3C4E3479A75A7F30E316C91" ma:contentTypeVersion="48" ma:contentTypeDescription="" ma:contentTypeScope="" ma:versionID="0ef1ca5888728fd1ecdbe7f7b42ffbde">
  <xsd:schema xmlns:xsd="http://www.w3.org/2001/XMLSchema" xmlns:xs="http://www.w3.org/2001/XMLSchema" xmlns:p="http://schemas.microsoft.com/office/2006/metadata/properties" xmlns:ns2="1545c1b0-2cc2-42ac-be8f-79edc1d9989c" xmlns:ns3="http://schemas.microsoft.com/sharepoint/v3/fields" targetNamespace="http://schemas.microsoft.com/office/2006/metadata/properties" ma:root="true" ma:fieldsID="6bd1d1438f8de5f23dcf52623899b639" ns2:_="" ns3:_="">
    <xsd:import namespace="1545c1b0-2cc2-42ac-be8f-79edc1d9989c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trDate" minOccurs="0"/>
                <xsd:element ref="ns2:f550f16e69904b43b0333ac47a1d1045" minOccurs="0"/>
                <xsd:element ref="ns2:TaxCatchAll" minOccurs="0"/>
                <xsd:element ref="ns2:TaxCatchAllLabel" minOccurs="0"/>
                <xsd:element ref="ns2:strDocumentNo" minOccurs="0"/>
                <xsd:element ref="ns2:strDocStatus" minOccurs="0"/>
                <xsd:element ref="ns2:strIssuedBy" minOccurs="0"/>
                <xsd:element ref="ns2:strPeriodOfValidity"/>
                <xsd:element ref="ns2:bf6c0f550559479eaf5bb1ac79727bd7" minOccurs="0"/>
                <xsd:element ref="ns2:id6890184fbf438da80a50962ea76783" minOccurs="0"/>
                <xsd:element ref="ns2:j1abe58c47ef44629cc44528d44f172e" minOccurs="0"/>
                <xsd:element ref="ns3:_Revision" minOccurs="0"/>
                <xsd:element ref="ns2:strProcessOwner" minOccurs="0"/>
                <xsd:element ref="ns2:_dlc_DocId" minOccurs="0"/>
                <xsd:element ref="ns2:_dlc_DocIdUrl" minOccurs="0"/>
                <xsd:element ref="ns2:_dlc_DocIdPersistId" minOccurs="0"/>
                <xsd:element ref="ns2:strObsoleteComment" minOccurs="0"/>
                <xsd:element ref="ns2:strOwnerEmail" minOccurs="0"/>
                <xsd:element ref="ns2:axApprov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5c1b0-2cc2-42ac-be8f-79edc1d9989c" elementFormDefault="qualified">
    <xsd:import namespace="http://schemas.microsoft.com/office/2006/documentManagement/types"/>
    <xsd:import namespace="http://schemas.microsoft.com/office/infopath/2007/PartnerControls"/>
    <xsd:element name="strDate" ma:index="8" nillable="true" ma:displayName="Date For Approval" ma:format="DateOnly" ma:hidden="true" ma:internalName="strDate" ma:readOnly="false">
      <xsd:simpleType>
        <xsd:restriction base="dms:DateTime"/>
      </xsd:simpleType>
    </xsd:element>
    <xsd:element name="f550f16e69904b43b0333ac47a1d1045" ma:index="9" ma:taxonomy="true" ma:internalName="f550f16e69904b43b0333ac47a1d1045" ma:taxonomyFieldName="strClass" ma:displayName="Document Class" ma:readOnly="false" ma:default="" ma:fieldId="{f550f16e-6990-4b43-b033-3ac47a1d1045}" ma:sspId="537a419f-d665-42d5-88a4-ca7122e3041d" ma:termSetId="11af4744-2094-423d-9d2c-7678efc5e7e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14dad41-a90c-409f-a1ba-3a3cd74ed1dc}" ma:internalName="TaxCatchAll" ma:showField="CatchAllData" ma:web="1545c1b0-2cc2-42ac-be8f-79edc1d99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c14dad41-a90c-409f-a1ba-3a3cd74ed1dc}" ma:internalName="TaxCatchAllLabel" ma:readOnly="true" ma:showField="CatchAllDataLabel" ma:web="1545c1b0-2cc2-42ac-be8f-79edc1d99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rDocumentNo" ma:index="13" nillable="true" ma:displayName="Document No" ma:hidden="true" ma:internalName="strDocumentNo" ma:readOnly="false">
      <xsd:simpleType>
        <xsd:restriction base="dms:Text">
          <xsd:maxLength value="255"/>
        </xsd:restriction>
      </xsd:simpleType>
    </xsd:element>
    <xsd:element name="strDocStatus" ma:index="14" nillable="true" ma:displayName="Document Status" ma:hidden="true" ma:internalName="strDocStatus" ma:readOnly="false">
      <xsd:simpleType>
        <xsd:restriction base="dms:Text">
          <xsd:maxLength value="255"/>
        </xsd:restriction>
      </xsd:simpleType>
    </xsd:element>
    <xsd:element name="strIssuedBy" ma:index="15" nillable="true" ma:displayName="Created By" ma:hidden="true" ma:list="UserInfo" ma:SharePointGroup="0" ma:internalName="strIssued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rPeriodOfValidity" ma:index="16" ma:displayName="Period Of Validity" ma:default="2 Years" ma:description="Determines how long the document is valid before it must be reviewed again.&#10;Only selection for SEQS is 2 years." ma:format="Dropdown" ma:internalName="strPeriodOfValidity" ma:readOnly="false">
      <xsd:simpleType>
        <xsd:restriction base="dms:Choice">
          <xsd:enumeration value="2 Years"/>
        </xsd:restriction>
      </xsd:simpleType>
    </xsd:element>
    <xsd:element name="bf6c0f550559479eaf5bb1ac79727bd7" ma:index="17" ma:taxonomy="true" ma:internalName="bf6c0f550559479eaf5bb1ac79727bd7" ma:taxonomyFieldName="strProcess" ma:displayName="Process/Department" ma:readOnly="false" ma:default="" ma:fieldId="{bf6c0f55-0559-479e-af5b-b1ac79727bd7}" ma:taxonomyMulti="true" ma:sspId="537a419f-d665-42d5-88a4-ca7122e3041d" ma:termSetId="41c9e7cd-8e52-4a6a-b69c-e19d74e22d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d6890184fbf438da80a50962ea76783" ma:index="19" ma:taxonomy="true" ma:internalName="id6890184fbf438da80a50962ea76783" ma:taxonomyFieldName="strSecurityClass" ma:displayName="Security Classification" ma:readOnly="false" ma:default="1;#For internal use, Company Classified|536e0887-668d-41d8-810b-82a2924b0d12" ma:fieldId="{2d689018-4fbf-438d-a80a-50962ea76783}" ma:sspId="537a419f-d665-42d5-88a4-ca7122e3041d" ma:termSetId="5a23f1db-db4d-42f2-891f-b077402af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abe58c47ef44629cc44528d44f172e" ma:index="21" ma:taxonomy="true" ma:internalName="j1abe58c47ef44629cc44528d44f172e" ma:taxonomyFieldName="strValidityRegion" ma:displayName="Validity Region" ma:readOnly="false" ma:default="" ma:fieldId="{31abe58c-47ef-4462-9cc4-4528d44f172e}" ma:taxonomyMulti="true" ma:sspId="537a419f-d665-42d5-88a4-ca7122e3041d" ma:termSetId="e26d7c75-a630-4696-bfb7-5095ee8adc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trProcessOwner" ma:index="24" nillable="true" ma:displayName="Process Owner" ma:description="Who owns the process described by this document (i.e. also document owner)" ma:list="{06edd0ef-aa3f-480d-b59e-8daeaa25066f}" ma:internalName="strProcessOwner" ma:readOnly="false" ma:showField="Title" ma:web="1545c1b0-2cc2-42ac-be8f-79edc1d9989c">
      <xsd:simpleType>
        <xsd:restriction base="dms:Lookup"/>
      </xsd:simpleType>
    </xsd:element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trObsoleteComment" ma:index="28" nillable="true" ma:displayName="Obsolete Comment" ma:hidden="true" ma:internalName="strObsoleteComment" ma:readOnly="false">
      <xsd:simpleType>
        <xsd:restriction base="dms:Note"/>
      </xsd:simpleType>
    </xsd:element>
    <xsd:element name="strOwnerEmail" ma:index="29" nillable="true" ma:displayName="Owner Email" ma:hidden="true" ma:internalName="strOwnerEmail" ma:readOnly="false">
      <xsd:simpleType>
        <xsd:restriction base="dms:Text">
          <xsd:maxLength value="255"/>
        </xsd:restriction>
      </xsd:simpleType>
    </xsd:element>
    <xsd:element name="axApprovedBy" ma:index="30" nillable="true" ma:displayName="Approved By" ma:description="The person who last approved the file in SharePoint." ma:hidden="true" ma:SearchPeopleOnly="false" ma:SharePointGroup="0" ma:internalName="axApproved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Revision" ma:index="23" nillable="true" ma:displayName="Revision" ma:default="0" ma:hidden="true" ma:internalName="_Revis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rDate xmlns="1545c1b0-2cc2-42ac-be8f-79edc1d9989c">2022-11-30T23:00:00+00:00</strDate>
    <strDocStatus xmlns="1545c1b0-2cc2-42ac-be8f-79edc1d9989c">Active</strDocStatus>
    <id6890184fbf438da80a50962ea76783 xmlns="1545c1b0-2cc2-42ac-be8f-79edc1d998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For internal use, Company Classified</TermName>
          <TermId xmlns="http://schemas.microsoft.com/office/infopath/2007/PartnerControls">536e0887-668d-41d8-810b-82a2924b0d12</TermId>
        </TermInfo>
      </Terms>
    </id6890184fbf438da80a50962ea76783>
    <strProcessOwner xmlns="1545c1b0-2cc2-42ac-be8f-79edc1d9989c">45</strProcessOwner>
    <strObsoleteComment xmlns="1545c1b0-2cc2-42ac-be8f-79edc1d9989c" xsi:nil="true"/>
    <f550f16e69904b43b0333ac47a1d1045 xmlns="1545c1b0-2cc2-42ac-be8f-79edc1d998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Organization chart</TermName>
          <TermId xmlns="http://schemas.microsoft.com/office/infopath/2007/PartnerControls">589f8ba4-7886-402e-8a69-011a960476b6</TermId>
        </TermInfo>
      </Terms>
    </f550f16e69904b43b0333ac47a1d1045>
    <_Revision xmlns="http://schemas.microsoft.com/sharepoint/v3/fields">2.0</_Revision>
    <strDocumentNo xmlns="1545c1b0-2cc2-42ac-be8f-79edc1d9989c">SEQS-4-3078</strDocumentNo>
    <strPeriodOfValidity xmlns="1545c1b0-2cc2-42ac-be8f-79edc1d9989c">2 Years</strPeriodOfValidity>
    <j1abe58c47ef44629cc44528d44f172e xmlns="1545c1b0-2cc2-42ac-be8f-79edc1d998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Tallinn</TermName>
          <TermId xmlns="http://schemas.microsoft.com/office/infopath/2007/PartnerControls">f52ae930-4598-4629-95a2-3758d782d48e</TermId>
        </TermInfo>
        <TermInfo xmlns="http://schemas.microsoft.com/office/infopath/2007/PartnerControls">
          <TermName xmlns="http://schemas.microsoft.com/office/infopath/2007/PartnerControls">Stockholm</TermName>
          <TermId xmlns="http://schemas.microsoft.com/office/infopath/2007/PartnerControls">5c344d82-38aa-4ba2-ad07-e7974560feec</TermId>
        </TermInfo>
        <TermInfo xmlns="http://schemas.microsoft.com/office/infopath/2007/PartnerControls">
          <TermName xmlns="http://schemas.microsoft.com/office/infopath/2007/PartnerControls">Barneveld</TermName>
          <TermId xmlns="http://schemas.microsoft.com/office/infopath/2007/PartnerControls">b9cffb7c-478b-427e-a7ff-2b4a15c51e6b</TermId>
        </TermInfo>
        <TermInfo xmlns="http://schemas.microsoft.com/office/infopath/2007/PartnerControls">
          <TermName xmlns="http://schemas.microsoft.com/office/infopath/2007/PartnerControls">Juarez</TermName>
          <TermId xmlns="http://schemas.microsoft.com/office/infopath/2007/PartnerControls">aadc890c-e983-4ee2-a53e-c919c01555d0</TermId>
        </TermInfo>
        <TermInfo xmlns="http://schemas.microsoft.com/office/infopath/2007/PartnerControls">
          <TermName xmlns="http://schemas.microsoft.com/office/infopath/2007/PartnerControls">Dundee</TermName>
          <TermId xmlns="http://schemas.microsoft.com/office/infopath/2007/PartnerControls">f470662b-1282-4da0-8636-a5557dbee02d</TermId>
        </TermInfo>
      </Terms>
    </j1abe58c47ef44629cc44528d44f172e>
    <bf6c0f550559479eaf5bb1ac79727bd7 xmlns="1545c1b0-2cc2-42ac-be8f-79edc1d998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Steering</TermName>
          <TermId xmlns="http://schemas.microsoft.com/office/infopath/2007/PartnerControls">4824fb13-8916-4a0e-ba9a-095d4625c7f3</TermId>
        </TermInfo>
      </Terms>
    </bf6c0f550559479eaf5bb1ac79727bd7>
    <axApprovedBy xmlns="1545c1b0-2cc2-42ac-be8f-79edc1d9989c">
      <UserInfo>
        <DisplayName>Lardner, Mikael</DisplayName>
        <AccountId>21</AccountId>
        <AccountType/>
      </UserInfo>
    </axApprovedBy>
    <TaxCatchAll xmlns="1545c1b0-2cc2-42ac-be8f-79edc1d9989c">
      <Value>15</Value>
      <Value>45</Value>
      <Value>28</Value>
      <Value>8</Value>
      <Value>119</Value>
      <Value>3</Value>
      <Value>1</Value>
      <Value>34</Value>
    </TaxCatchAll>
    <strIssuedBy xmlns="1545c1b0-2cc2-42ac-be8f-79edc1d9989c">
      <UserInfo>
        <DisplayName>Lardner, Mikael</DisplayName>
        <AccountId>21</AccountId>
        <AccountType/>
      </UserInfo>
    </strIssuedBy>
    <_dlc_DocId xmlns="1545c1b0-2cc2-42ac-be8f-79edc1d9989c">SEQS-16-15834</_dlc_DocId>
    <_dlc_DocIdUrl xmlns="1545c1b0-2cc2-42ac-be8f-79edc1d9989c">
      <Url>http://intranet.stoneridge.com/sites/seqs/_layouts/15/DocIdRedir.aspx?ID=SEQS-16-15834</Url>
      <Description>SEQS-16-15834</Description>
    </_dlc_DocIdUrl>
    <strOwnerEmail xmlns="1545c1b0-2cc2-42ac-be8f-79edc1d9989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733D3B0-F2E4-454F-AF64-AE8E19ED38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45c1b0-2cc2-42ac-be8f-79edc1d9989c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E06BA6-8DE5-463F-A0AD-D2EE0F671FDE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sharepoint/v3/fields"/>
    <ds:schemaRef ds:uri="1545c1b0-2cc2-42ac-be8f-79edc1d9989c"/>
  </ds:schemaRefs>
</ds:datastoreItem>
</file>

<file path=customXml/itemProps3.xml><?xml version="1.0" encoding="utf-8"?>
<ds:datastoreItem xmlns:ds="http://schemas.openxmlformats.org/officeDocument/2006/customXml" ds:itemID="{47F797CC-CD18-4FDB-9DAC-DB7A1A79291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71BFBD8-428C-4727-A608-DE88C6C4FE6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</TotalTime>
  <Words>146</Words>
  <Application>Microsoft Office PowerPoint</Application>
  <PresentationFormat>Bredbild</PresentationFormat>
  <Paragraphs>19</Paragraphs>
  <Slides>6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LucidaGrande</vt:lpstr>
      <vt:lpstr>Content Main</vt:lpstr>
      <vt:lpstr>think-cell Slide</vt:lpstr>
      <vt:lpstr>Gustav III Boulevard 26</vt:lpstr>
      <vt:lpstr>Garage med förråd / lab (plan -2) och omkldningsrum (plan -1) (298m2)</vt:lpstr>
      <vt:lpstr>Entreplan (712m2)</vt:lpstr>
      <vt:lpstr>Kontor plan 1 (848m2)</vt:lpstr>
      <vt:lpstr>Kontor plan 2 (1.017m2)</vt:lpstr>
      <vt:lpstr>Kontor plan 3 (1.017m2)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Tiny Dekker</dc:creator>
  <cp:lastModifiedBy>Ulrika Rosén</cp:lastModifiedBy>
  <cp:revision>30</cp:revision>
  <cp:lastPrinted>2023-05-24T08:49:15Z</cp:lastPrinted>
  <dcterms:created xsi:type="dcterms:W3CDTF">2015-03-25T14:21:40Z</dcterms:created>
  <dcterms:modified xsi:type="dcterms:W3CDTF">2026-02-16T15:29:11Z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0x0101009C0E91F920F0114EBA2A53EFB6EE48E9002D00EF20D3C4E3479A75A7F30E316C91</vt:lpwstr>
  </property>
  <property fmtid="{D5CDD505-2E9C-101B-9397-08002B2CF9AE}" pid="3" name="_dlc_DocIdItemGuid">
    <vt:lpwstr>e1dd3353-7f5b-461e-be22-7f6b68419ef9</vt:lpwstr>
  </property>
  <property fmtid="{D5CDD505-2E9C-101B-9397-08002B2CF9AE}" pid="4" name="strSecurityClass">
    <vt:lpwstr>1;#For internal use, Company Classified|536e0887-668d-41d8-810b-82a2924b0d12</vt:lpwstr>
  </property>
  <property fmtid="{D5CDD505-2E9C-101B-9397-08002B2CF9AE}" pid="5" name="strClass">
    <vt:lpwstr>34;#Organization chart|589f8ba4-7886-402e-8a69-011a960476b6</vt:lpwstr>
  </property>
  <property fmtid="{D5CDD505-2E9C-101B-9397-08002B2CF9AE}" pid="6" name="strValidityRegion">
    <vt:lpwstr>15;#Tallinn|f52ae930-4598-4629-95a2-3758d782d48e;#3;#Stockholm|5c344d82-38aa-4ba2-ad07-e7974560feec;#119;#Barneveld|b9cffb7c-478b-427e-a7ff-2b4a15c51e6b;#8;#Juarez|aadc890c-e983-4ee2-a53e-c919c01555d0;#45;#Dundee|f470662b-1282-4da0-8636-a5557dbee02d</vt:lpwstr>
  </property>
  <property fmtid="{D5CDD505-2E9C-101B-9397-08002B2CF9AE}" pid="7" name="strProcess">
    <vt:lpwstr>28;#Steering|4824fb13-8916-4a0e-ba9a-095d4625c7f3</vt:lpwstr>
  </property>
  <property fmtid="{D5CDD505-2E9C-101B-9397-08002B2CF9AE}" pid="8" name="axSentToApprovalBy">
    <vt:lpwstr>21;#Lardner, Mikael</vt:lpwstr>
  </property>
  <property fmtid="{D5CDD505-2E9C-101B-9397-08002B2CF9AE}" pid="9" name="axEditedBy">
    <vt:lpwstr>21;#Lardner, Mikael</vt:lpwstr>
  </property>
  <property fmtid="{D5CDD505-2E9C-101B-9397-08002B2CF9AE}" pid="10" name="axApprovedVersion">
    <vt:lpwstr>2.0</vt:lpwstr>
  </property>
</Properties>
</file>